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7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4929" r:id="rId2"/>
    <p:sldId id="4954" r:id="rId3"/>
    <p:sldId id="4975" r:id="rId4"/>
    <p:sldId id="4969" r:id="rId5"/>
    <p:sldId id="259" r:id="rId6"/>
    <p:sldId id="260" r:id="rId7"/>
    <p:sldId id="4962" r:id="rId8"/>
    <p:sldId id="4944" r:id="rId9"/>
    <p:sldId id="256" r:id="rId10"/>
    <p:sldId id="4968" r:id="rId11"/>
    <p:sldId id="4949" r:id="rId12"/>
    <p:sldId id="4974" r:id="rId13"/>
    <p:sldId id="4956" r:id="rId14"/>
    <p:sldId id="4926" r:id="rId15"/>
    <p:sldId id="4928" r:id="rId16"/>
    <p:sldId id="4925" r:id="rId17"/>
    <p:sldId id="4961" r:id="rId18"/>
    <p:sldId id="4966" r:id="rId19"/>
    <p:sldId id="4913" r:id="rId20"/>
    <p:sldId id="4946" r:id="rId21"/>
    <p:sldId id="4973" r:id="rId22"/>
    <p:sldId id="291" r:id="rId23"/>
    <p:sldId id="4971" r:id="rId24"/>
    <p:sldId id="4940" r:id="rId25"/>
  </p:sldIdLst>
  <p:sldSz cx="24387175" cy="13716000"/>
  <p:notesSz cx="6797675" cy="9926638"/>
  <p:embeddedFontLst>
    <p:embeddedFont>
      <p:font typeface="Century Gothic" panose="020B050202020202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54" roundtripDataSignature="AMtx7mjSj3OaXCVPYBUObdNopGU9JHQg+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88E80A-3A3C-D470-D8CE-59E03CCD373C}" name="Małgorzata Barańska" initials="MB" userId="S::malgorzata.baranska@elektrotim.pl::aa6114bf-0a1f-4237-bdd6-249280efdad6" providerId="AD"/>
  <p188:author id="{6816C3B9-C5C0-CD46-6D1A-018ACF20C662}" name="Sabina Makieła" initials="SM" userId="S::sabina.makiela@elektrotim.pl::9ff8059f-9c5b-49a8-891d-6e464d6dbb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11A"/>
    <a:srgbClr val="CDE9ED"/>
    <a:srgbClr val="37434F"/>
    <a:srgbClr val="C80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9" autoAdjust="0"/>
    <p:restoredTop sz="95090" autoAdjust="0"/>
  </p:normalViewPr>
  <p:slideViewPr>
    <p:cSldViewPr snapToGrid="0">
      <p:cViewPr varScale="1">
        <p:scale>
          <a:sx n="40" d="100"/>
          <a:sy n="40" d="100"/>
        </p:scale>
        <p:origin x="49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59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56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ybak\AppData\Local\Microsoft\Windows\INetCache\Content.Outlook\7KSSYZX8\portfel%20zam&#243;.%20+%20zam&#243;wienia%20pozyskane%20kwartalnie%20do%20sprawozdania%20zarz&#261;du%20(00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et-serwer\01-50-04%20DZIA&#321;%20CONTROLLINGU\Sylwia%20Rogodzi&#324;ska\KONFERENCJA%20PRASOWA\Dane%20finansowe%202021-2025%20SR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et-serwer\01-50-04%20DZIA&#321;%20CONTROLLINGU\Sylwia%20Rogodzi&#324;ska\KONFERENCJA%20PRASOWA\Dane%20finansowe%202021-2025%20SR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et-serwer\01-50-04%20DZIA&#321;%20CONTROLLINGU\Sylwia%20Rogodzi&#324;ska\KONFERENCJA%20PRASOWA\Dane%20finansowe%202021-2025%20SR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et-serwer\01-50-04%20DZIA&#321;%20CONTROLLINGU\Sylwia%20Rogodzi&#324;ska\KONFERENCJA%20PRASOWA\Dane%20finansowe%202021-2025%20SR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et-serwer\01-50-04%20DZIA&#321;%20CONTROLLINGU\Sylwia%20Rogodzi&#324;ska\KONFERENCJA%20PRASOWA\Dane%20finansowe%202021-2025%20SR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\\et-serwer\01-50-04%20DZIA&#321;%20CONTROLLINGU\Sylwia%20Rogodzi&#324;ska\KONFERENCJA%20PRASOWA\Dane%20finansowe%202021-2025%20SR.xlsx" TargetMode="Externa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\\et-serwer\01-50-04%20DZIA&#321;%20CONTROLLINGU\Sylwia%20Rogodzi&#324;ska\KONFERENCJA%20PRASOWA\Dane%20finansowe%202021-2025%20SR.xlsx" TargetMode="External"/><Relationship Id="rId4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9999"/>
              </a:solidFill>
              <a:round/>
            </a:ln>
            <a:effectLst/>
          </c:spPr>
          <c:marker>
            <c:symbol val="none"/>
          </c:marker>
          <c:dLbls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BC9-40EC-9B97-29B1A6A11D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Arkusz1!$E$50:$E$72</c:f>
              <c:strCache>
                <c:ptCount val="23"/>
                <c:pt idx="0">
                  <c:v>03.2020</c:v>
                </c:pt>
                <c:pt idx="1">
                  <c:v>06.2020</c:v>
                </c:pt>
                <c:pt idx="2">
                  <c:v>09.2020</c:v>
                </c:pt>
                <c:pt idx="3">
                  <c:v>12.2020</c:v>
                </c:pt>
                <c:pt idx="4">
                  <c:v>03.2021</c:v>
                </c:pt>
                <c:pt idx="5">
                  <c:v>06.2021</c:v>
                </c:pt>
                <c:pt idx="6">
                  <c:v>09.2021</c:v>
                </c:pt>
                <c:pt idx="7">
                  <c:v>10.2021</c:v>
                </c:pt>
                <c:pt idx="8">
                  <c:v>03.2022</c:v>
                </c:pt>
                <c:pt idx="9">
                  <c:v>06.2022</c:v>
                </c:pt>
                <c:pt idx="10">
                  <c:v>09.2022</c:v>
                </c:pt>
                <c:pt idx="11">
                  <c:v>12.2022</c:v>
                </c:pt>
                <c:pt idx="12">
                  <c:v>03.2023</c:v>
                </c:pt>
                <c:pt idx="13">
                  <c:v>06.2023</c:v>
                </c:pt>
                <c:pt idx="14">
                  <c:v>09.2023</c:v>
                </c:pt>
                <c:pt idx="15">
                  <c:v>12.2023</c:v>
                </c:pt>
                <c:pt idx="16">
                  <c:v>03.2024</c:v>
                </c:pt>
                <c:pt idx="17">
                  <c:v>06.2024</c:v>
                </c:pt>
                <c:pt idx="18">
                  <c:v>09.2024</c:v>
                </c:pt>
                <c:pt idx="19">
                  <c:v>12.2024</c:v>
                </c:pt>
                <c:pt idx="20">
                  <c:v>03.2025</c:v>
                </c:pt>
                <c:pt idx="21">
                  <c:v>06.2025</c:v>
                </c:pt>
                <c:pt idx="22">
                  <c:v>07.2025</c:v>
                </c:pt>
              </c:strCache>
            </c:strRef>
          </c:cat>
          <c:val>
            <c:numRef>
              <c:f>Arkusz1!$F$50:$F$72</c:f>
              <c:numCache>
                <c:formatCode>#,##0</c:formatCode>
                <c:ptCount val="23"/>
                <c:pt idx="0">
                  <c:v>237692</c:v>
                </c:pt>
                <c:pt idx="1">
                  <c:v>292680</c:v>
                </c:pt>
                <c:pt idx="2">
                  <c:v>252721</c:v>
                </c:pt>
                <c:pt idx="3">
                  <c:v>247174</c:v>
                </c:pt>
                <c:pt idx="4">
                  <c:v>231795</c:v>
                </c:pt>
                <c:pt idx="5">
                  <c:v>239687</c:v>
                </c:pt>
                <c:pt idx="6">
                  <c:v>271177</c:v>
                </c:pt>
                <c:pt idx="7">
                  <c:v>223852</c:v>
                </c:pt>
                <c:pt idx="8">
                  <c:v>498563</c:v>
                </c:pt>
                <c:pt idx="9">
                  <c:v>542307</c:v>
                </c:pt>
                <c:pt idx="10">
                  <c:v>609915</c:v>
                </c:pt>
                <c:pt idx="11">
                  <c:v>524385</c:v>
                </c:pt>
                <c:pt idx="12">
                  <c:v>569095</c:v>
                </c:pt>
                <c:pt idx="13">
                  <c:v>567864</c:v>
                </c:pt>
                <c:pt idx="14">
                  <c:v>473457</c:v>
                </c:pt>
                <c:pt idx="15">
                  <c:v>328953</c:v>
                </c:pt>
                <c:pt idx="16">
                  <c:v>646843</c:v>
                </c:pt>
                <c:pt idx="17">
                  <c:v>643263</c:v>
                </c:pt>
                <c:pt idx="18">
                  <c:v>589315.70688000007</c:v>
                </c:pt>
                <c:pt idx="19">
                  <c:v>545141.38020000001</c:v>
                </c:pt>
                <c:pt idx="20">
                  <c:v>680410</c:v>
                </c:pt>
                <c:pt idx="21">
                  <c:v>726824</c:v>
                </c:pt>
                <c:pt idx="22">
                  <c:v>676303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82B-40CB-ADC3-D0C66F4B93F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396762463"/>
        <c:axId val="1396759103"/>
      </c:lineChart>
      <c:catAx>
        <c:axId val="139676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l-PL"/>
          </a:p>
        </c:txPr>
        <c:crossAx val="1396759103"/>
        <c:crosses val="autoZero"/>
        <c:auto val="1"/>
        <c:lblAlgn val="ctr"/>
        <c:lblOffset val="100"/>
        <c:noMultiLvlLbl val="0"/>
      </c:catAx>
      <c:valAx>
        <c:axId val="1396759103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l-PL"/>
          </a:p>
        </c:txPr>
        <c:crossAx val="1396762463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latin typeface="Century Gothic" panose="020B0502020202020204" pitchFamily="34" charset="0"/>
        </a:defRPr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31758125765868"/>
          <c:y val="5.5658234490261464E-2"/>
          <c:w val="0.66239385505410464"/>
          <c:h val="0.77303557462452444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'ET RZiS'!$B$51</c:f>
              <c:strCache>
                <c:ptCount val="1"/>
                <c:pt idx="0">
                  <c:v>Power Grids</c:v>
                </c:pt>
              </c:strCache>
            </c:strRef>
          </c:tx>
          <c:spPr>
            <a:solidFill>
              <a:srgbClr val="C8073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 sz="2400"/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'ET RZiS'!$K$48:$L$48</c:f>
              <c:strCache>
                <c:ptCount val="2"/>
                <c:pt idx="0">
                  <c:v>1H 2024</c:v>
                </c:pt>
                <c:pt idx="1">
                  <c:v>1H 2025</c:v>
                </c:pt>
              </c:strCache>
            </c:strRef>
          </c:cat>
          <c:val>
            <c:numRef>
              <c:f>'ET RZiS'!$K$51:$L$51</c:f>
              <c:numCache>
                <c:formatCode>#,##0</c:formatCode>
                <c:ptCount val="2"/>
                <c:pt idx="0">
                  <c:v>66743.552500000005</c:v>
                </c:pt>
                <c:pt idx="1">
                  <c:v>82587.975789999997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BF-415D-A052-F5FB81EB30B6}"/>
            </c:ext>
          </c:extLst>
        </c:ser>
        <c:ser>
          <c:idx val="0"/>
          <c:order val="1"/>
          <c:tx>
            <c:strRef>
              <c:f>'ET RZiS'!$B$55</c:f>
              <c:strCache>
                <c:ptCount val="1"/>
                <c:pt idx="0">
                  <c:v>Installations and Infrastructure</c:v>
                </c:pt>
              </c:strCache>
            </c:strRef>
          </c:tx>
          <c:spPr>
            <a:solidFill>
              <a:srgbClr val="CDE9ED"/>
            </a:solidFill>
            <a:ln>
              <a:solidFill>
                <a:srgbClr val="CDE9ED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132A46D-D908-454B-B5DB-70CA09906D71}" type="VALUE">
                      <a:rPr lang="en-US" sz="2800"/>
                      <a:pPr/>
                      <a:t>[WARTOŚĆ]</a:t>
                    </a:fld>
                    <a:endParaRPr lang="pl-PL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CBF-415D-A052-F5FB81EB30B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1BCE34B-D46E-41DC-A7AB-702C08A47FD3}" type="VALUE">
                      <a:rPr lang="en-US" sz="2800"/>
                      <a:pPr/>
                      <a:t>[WARTOŚĆ]</a:t>
                    </a:fld>
                    <a:endParaRPr lang="pl-PL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CBF-415D-A052-F5FB81EB30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 sz="2400"/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'ET RZiS'!$K$48:$L$48</c:f>
              <c:strCache>
                <c:ptCount val="2"/>
                <c:pt idx="0">
                  <c:v>1H 2024</c:v>
                </c:pt>
                <c:pt idx="1">
                  <c:v>1H 2025</c:v>
                </c:pt>
              </c:strCache>
            </c:strRef>
          </c:cat>
          <c:val>
            <c:numRef>
              <c:f>'ET RZiS'!$K$55:$L$55</c:f>
              <c:numCache>
                <c:formatCode>#,##0</c:formatCode>
                <c:ptCount val="2"/>
                <c:pt idx="0">
                  <c:v>106203.19115</c:v>
                </c:pt>
                <c:pt idx="1">
                  <c:v>119957.02416000006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BF-415D-A052-F5FB81EB30B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42716783"/>
        <c:axId val="2042721583"/>
      </c:barChart>
      <c:catAx>
        <c:axId val="2042716783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>
            <a:noFill/>
          </a:ln>
          <a:effectLst/>
        </c:spPr>
        <c:txPr>
          <a:bodyPr rot="-60000000" vert="horz"/>
          <a:lstStyle/>
          <a:p>
            <a:pPr>
              <a:defRPr sz="2800"/>
            </a:pPr>
            <a:endParaRPr lang="pl-PL"/>
          </a:p>
        </c:txPr>
        <c:crossAx val="2042721583"/>
        <c:crosses val="autoZero"/>
        <c:auto val="1"/>
        <c:lblAlgn val="ctr"/>
        <c:lblOffset val="100"/>
        <c:noMultiLvlLbl val="0"/>
      </c:catAx>
      <c:valAx>
        <c:axId val="2042721583"/>
        <c:scaling>
          <c:orientation val="minMax"/>
        </c:scaling>
        <c:delete val="1"/>
        <c:axPos val="r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042716783"/>
        <c:crosses val="autoZero"/>
        <c:crossBetween val="between"/>
      </c:val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7023444738974145"/>
          <c:y val="0.29674096990607157"/>
          <c:w val="0.26568900285527752"/>
          <c:h val="0.2596244076425743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2400"/>
          </a:pPr>
          <a:endParaRPr lang="pl-PL"/>
        </a:p>
      </c:txPr>
    </c:legend>
    <c:plotVisOnly val="0"/>
    <c:dispBlanksAs val="gap"/>
    <c:showDLblsOverMax val="0"/>
    <c:extLst/>
  </c:chart>
  <c:spPr>
    <a:ln>
      <a:noFill/>
    </a:ln>
  </c:spPr>
  <c:txPr>
    <a:bodyPr/>
    <a:lstStyle/>
    <a:p>
      <a:pPr>
        <a:defRPr sz="1800">
          <a:latin typeface="Century Gothic" panose="020B0502020202020204" pitchFamily="34" charset="0"/>
        </a:defRPr>
      </a:pPr>
      <a:endParaRPr lang="pl-PL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0509914912014687E-2"/>
          <c:y val="6.4147430744390263E-2"/>
          <c:w val="0.94962583570810677"/>
          <c:h val="0.70968120231072784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'ET Bilans'!$F$40</c:f>
              <c:strCache>
                <c:ptCount val="1"/>
                <c:pt idx="0">
                  <c:v>31.12.2024</c:v>
                </c:pt>
              </c:strCache>
            </c:strRef>
          </c:tx>
          <c:spPr>
            <a:solidFill>
              <a:srgbClr val="6599D9"/>
            </a:solidFill>
            <a:ln>
              <a:solidFill>
                <a:srgbClr val="6599D9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/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('ET Bilans'!$B$43,'ET Bilans'!$B$44,'ET Bilans'!$B$47)</c:f>
              <c:strCache>
                <c:ptCount val="3"/>
                <c:pt idx="0">
                  <c:v>Current ratio</c:v>
                </c:pt>
                <c:pt idx="1">
                  <c:v>Quick ratio</c:v>
                </c:pt>
                <c:pt idx="2">
                  <c:v>Net debt to EBITDA</c:v>
                </c:pt>
              </c:strCache>
            </c:strRef>
          </c:cat>
          <c:val>
            <c:numRef>
              <c:f>('ET Bilans'!$F$43,'ET Bilans'!$F$44,'ET Bilans'!$F$47)</c:f>
              <c:numCache>
                <c:formatCode>0.00</c:formatCode>
                <c:ptCount val="3"/>
                <c:pt idx="0">
                  <c:v>2.0759937902808487</c:v>
                </c:pt>
                <c:pt idx="1">
                  <c:v>1.9963964811591475</c:v>
                </c:pt>
                <c:pt idx="2" formatCode="#,##0.00">
                  <c:v>-0.60659948263873309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BE-4F21-8E32-43BE1378095B}"/>
            </c:ext>
          </c:extLst>
        </c:ser>
        <c:ser>
          <c:idx val="4"/>
          <c:order val="1"/>
          <c:tx>
            <c:strRef>
              <c:f>'ET Bilans'!$Q$40</c:f>
              <c:strCache>
                <c:ptCount val="1"/>
                <c:pt idx="0">
                  <c:v>30.06.2025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80730"/>
              </a:solidFill>
            </a:ln>
          </c:spPr>
          <c:invertIfNegative val="0"/>
          <c:dLbls>
            <c:numFmt formatCode="0.0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/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('ET Bilans'!$B$43,'ET Bilans'!$B$44,'ET Bilans'!$B$47)</c:f>
              <c:strCache>
                <c:ptCount val="3"/>
                <c:pt idx="0">
                  <c:v>Current ratio</c:v>
                </c:pt>
                <c:pt idx="1">
                  <c:v>Quick ratio</c:v>
                </c:pt>
                <c:pt idx="2">
                  <c:v>Net debt to EBITDA</c:v>
                </c:pt>
              </c:strCache>
            </c:strRef>
          </c:cat>
          <c:val>
            <c:numRef>
              <c:f>('ET Bilans'!$Q$43,'ET Bilans'!$Q$44,'ET Bilans'!$Q$47)</c:f>
              <c:numCache>
                <c:formatCode>0.00</c:formatCode>
                <c:ptCount val="3"/>
                <c:pt idx="0">
                  <c:v>1.7969308834963376</c:v>
                </c:pt>
                <c:pt idx="1">
                  <c:v>1.7601096697630643</c:v>
                </c:pt>
                <c:pt idx="2" formatCode="#,##0.00">
                  <c:v>2.6473935106873752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BE-4F21-8E32-43BE137809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92350911"/>
        <c:axId val="1992356191"/>
      </c:barChart>
      <c:catAx>
        <c:axId val="1992350911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ysClr val="window" lastClr="FFFFFF">
                <a:lumMod val="75000"/>
              </a:sysClr>
            </a:solidFill>
          </a:ln>
        </c:spPr>
        <c:txPr>
          <a:bodyPr/>
          <a:lstStyle/>
          <a:p>
            <a:pPr algn="ctr">
              <a:defRPr/>
            </a:pPr>
            <a:endParaRPr lang="pl-PL"/>
          </a:p>
        </c:txPr>
        <c:crossAx val="1992356191"/>
        <c:crosses val="autoZero"/>
        <c:auto val="1"/>
        <c:lblAlgn val="ctr"/>
        <c:lblOffset val="100"/>
        <c:noMultiLvlLbl val="0"/>
      </c:catAx>
      <c:valAx>
        <c:axId val="1992356191"/>
        <c:scaling>
          <c:orientation val="minMax"/>
        </c:scaling>
        <c:delete val="1"/>
        <c:axPos val="r"/>
        <c:majorGridlines>
          <c:spPr>
            <a:ln>
              <a:noFill/>
            </a:ln>
          </c:spPr>
        </c:majorGridlines>
        <c:numFmt formatCode="0.00" sourceLinked="1"/>
        <c:majorTickMark val="none"/>
        <c:minorTickMark val="none"/>
        <c:tickLblPos val="nextTo"/>
        <c:crossAx val="1992350911"/>
        <c:crosses val="autoZero"/>
        <c:crossBetween val="between"/>
      </c:valAx>
    </c:plotArea>
    <c:plotVisOnly val="0"/>
    <c:dispBlanksAs val="gap"/>
    <c:showDLblsOverMax val="0"/>
  </c:chart>
  <c:spPr>
    <a:ln>
      <a:noFill/>
    </a:ln>
  </c:spPr>
  <c:txPr>
    <a:bodyPr/>
    <a:lstStyle/>
    <a:p>
      <a:pPr>
        <a:defRPr sz="2800">
          <a:latin typeface="Century Gothic" panose="020B0502020202020204" pitchFamily="34" charset="0"/>
        </a:defRPr>
      </a:pPr>
      <a:endParaRPr lang="pl-P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pl-PL" sz="2400" b="1" dirty="0">
                <a:latin typeface="Century Gothic" panose="020B0502020202020204" pitchFamily="34" charset="0"/>
              </a:rPr>
              <a:t>Sales </a:t>
            </a:r>
            <a:r>
              <a:rPr lang="pl-PL" sz="2400" b="1" dirty="0" err="1">
                <a:latin typeface="Century Gothic" panose="020B0502020202020204" pitchFamily="34" charset="0"/>
              </a:rPr>
              <a:t>revenues</a:t>
            </a:r>
            <a:r>
              <a:rPr lang="pl-PL" sz="2400" b="1" dirty="0">
                <a:latin typeface="Century Gothic" panose="020B0502020202020204" pitchFamily="34" charset="0"/>
              </a:rPr>
              <a:t> (PLN </a:t>
            </a:r>
            <a:r>
              <a:rPr lang="pl-PL" sz="2400" b="1" dirty="0" err="1">
                <a:latin typeface="Century Gothic" panose="020B0502020202020204" pitchFamily="34" charset="0"/>
              </a:rPr>
              <a:t>million</a:t>
            </a:r>
            <a:r>
              <a:rPr lang="pl-PL" sz="2400" b="1" dirty="0">
                <a:latin typeface="Century Gothic" panose="020B0502020202020204" pitchFamily="34" charset="0"/>
              </a:rPr>
              <a:t>)</a:t>
            </a:r>
          </a:p>
        </c:rich>
      </c:tx>
      <c:layout>
        <c:manualLayout>
          <c:xMode val="edge"/>
          <c:yMode val="edge"/>
          <c:x val="0.12858641926861644"/>
          <c:y val="2.10656630899967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6.690893041500251E-2"/>
          <c:y val="0.22911936259501189"/>
          <c:w val="0.8292229602379293"/>
          <c:h val="0.6092328224410350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'ET RZiS'!$CB$5</c:f>
              <c:strCache>
                <c:ptCount val="1"/>
                <c:pt idx="0">
                  <c:v>Przychody ze sprzedaży</c:v>
                </c:pt>
              </c:strCache>
            </c:strRef>
          </c:tx>
          <c:spPr>
            <a:solidFill>
              <a:srgbClr val="E2111A"/>
            </a:solidFill>
            <a:ln>
              <a:solidFill>
                <a:srgbClr val="C8073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'ET RZiS'!$CA$6:$CA$10</c:f>
              <c:strCache>
                <c:ptCount val="5"/>
                <c:pt idx="0">
                  <c:v>1H 2021</c:v>
                </c:pt>
                <c:pt idx="1">
                  <c:v>1H 2022</c:v>
                </c:pt>
                <c:pt idx="2">
                  <c:v>1H 2023</c:v>
                </c:pt>
                <c:pt idx="3">
                  <c:v>1H 2024</c:v>
                </c:pt>
                <c:pt idx="4">
                  <c:v>1H 2025</c:v>
                </c:pt>
              </c:strCache>
            </c:strRef>
          </c:cat>
          <c:val>
            <c:numRef>
              <c:f>'ET RZiS'!$CB$6:$CB$10</c:f>
              <c:numCache>
                <c:formatCode>#,##0</c:formatCode>
                <c:ptCount val="5"/>
                <c:pt idx="0">
                  <c:v>103575</c:v>
                </c:pt>
                <c:pt idx="1">
                  <c:v>92261.359920000003</c:v>
                </c:pt>
                <c:pt idx="2">
                  <c:v>213471.88523000001</c:v>
                </c:pt>
                <c:pt idx="3">
                  <c:v>172946.74365000002</c:v>
                </c:pt>
                <c:pt idx="4">
                  <c:v>202545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3F-4D45-A0EB-D34F283957C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46075471"/>
        <c:axId val="2146075951"/>
      </c:barChart>
      <c:catAx>
        <c:axId val="2146075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l-PL"/>
          </a:p>
        </c:txPr>
        <c:crossAx val="2146075951"/>
        <c:crosses val="autoZero"/>
        <c:auto val="1"/>
        <c:lblAlgn val="ctr"/>
        <c:lblOffset val="100"/>
        <c:noMultiLvlLbl val="0"/>
      </c:catAx>
      <c:valAx>
        <c:axId val="2146075951"/>
        <c:scaling>
          <c:orientation val="minMax"/>
          <c:max val="2200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2146075471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pl-PL" sz="2400" b="1" dirty="0">
                <a:latin typeface="Century Gothic" panose="020B0502020202020204" pitchFamily="34" charset="0"/>
              </a:rPr>
              <a:t>EBITDA (PLN </a:t>
            </a:r>
            <a:r>
              <a:rPr lang="pl-PL" sz="2400" b="1" dirty="0" err="1">
                <a:latin typeface="Century Gothic" panose="020B0502020202020204" pitchFamily="34" charset="0"/>
              </a:rPr>
              <a:t>million</a:t>
            </a:r>
            <a:r>
              <a:rPr lang="pl-PL" sz="2400" b="1" dirty="0">
                <a:latin typeface="Century Gothic" panose="020B0502020202020204" pitchFamily="34" charset="0"/>
              </a:rPr>
              <a:t>)</a:t>
            </a:r>
          </a:p>
        </c:rich>
      </c:tx>
      <c:layout>
        <c:manualLayout>
          <c:xMode val="edge"/>
          <c:yMode val="edge"/>
          <c:x val="9.2321943147487512E-2"/>
          <c:y val="2.00463785156139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2.4406308253245586E-2"/>
          <c:y val="0.12811157719526567"/>
          <c:w val="0.95118738349350884"/>
          <c:h val="0.772577122653365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'ET RZiS'!$CE$5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0.1960090343748914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F2-490A-B470-8255F4D9B5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'ET RZiS'!$CA$6:$CA$10</c:f>
              <c:strCache>
                <c:ptCount val="5"/>
                <c:pt idx="0">
                  <c:v>1H 2021</c:v>
                </c:pt>
                <c:pt idx="1">
                  <c:v>1H 2022</c:v>
                </c:pt>
                <c:pt idx="2">
                  <c:v>1H 2023</c:v>
                </c:pt>
                <c:pt idx="3">
                  <c:v>1H 2024</c:v>
                </c:pt>
                <c:pt idx="4">
                  <c:v>1H 2025</c:v>
                </c:pt>
              </c:strCache>
            </c:strRef>
          </c:cat>
          <c:val>
            <c:numRef>
              <c:f>'ET RZiS'!$CE$6:$CE$10</c:f>
              <c:numCache>
                <c:formatCode>#,##0</c:formatCode>
                <c:ptCount val="5"/>
                <c:pt idx="0">
                  <c:v>7518</c:v>
                </c:pt>
                <c:pt idx="1">
                  <c:v>-1157</c:v>
                </c:pt>
                <c:pt idx="2">
                  <c:v>25892</c:v>
                </c:pt>
                <c:pt idx="3">
                  <c:v>17898</c:v>
                </c:pt>
                <c:pt idx="4">
                  <c:v>13006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AF-4EB8-9F6B-FD1E7FA503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20087296"/>
        <c:axId val="1320079136"/>
      </c:barChart>
      <c:catAx>
        <c:axId val="132008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l-PL"/>
          </a:p>
        </c:txPr>
        <c:crossAx val="1320079136"/>
        <c:crosses val="autoZero"/>
        <c:auto val="1"/>
        <c:lblAlgn val="ctr"/>
        <c:lblOffset val="100"/>
        <c:noMultiLvlLbl val="0"/>
      </c:catAx>
      <c:valAx>
        <c:axId val="132007913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320087296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GB" dirty="0"/>
              <a:t>	Gross profit margin</a:t>
            </a:r>
          </a:p>
        </c:rich>
      </c:tx>
      <c:layout>
        <c:manualLayout>
          <c:xMode val="edge"/>
          <c:yMode val="edge"/>
          <c:x val="0.12836839275094458"/>
          <c:y val="1.87716261697161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9.9945306513561941E-2"/>
          <c:y val="0.16477296410917858"/>
          <c:w val="0.87235099495344515"/>
          <c:h val="0.635818465664434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'ET RZiS'!$CK$5</c:f>
              <c:strCache>
                <c:ptCount val="1"/>
                <c:pt idx="0">
                  <c:v>Rentowność sprzedaży brutto</c:v>
                </c:pt>
              </c:strCache>
            </c:strRef>
          </c:tx>
          <c:spPr>
            <a:solidFill>
              <a:srgbClr val="FFFFFF">
                <a:lumMod val="50000"/>
              </a:srgbClr>
            </a:solidFill>
            <a:ln>
              <a:solidFill>
                <a:srgbClr val="DEDEDE"/>
              </a:solidFill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'ET RZiS'!$CA$6:$CA$10</c:f>
              <c:strCache>
                <c:ptCount val="5"/>
                <c:pt idx="0">
                  <c:v>1H 2021</c:v>
                </c:pt>
                <c:pt idx="1">
                  <c:v>1H 2022</c:v>
                </c:pt>
                <c:pt idx="2">
                  <c:v>1H 2023</c:v>
                </c:pt>
                <c:pt idx="3">
                  <c:v>1H 2024</c:v>
                </c:pt>
                <c:pt idx="4">
                  <c:v>1H 2025</c:v>
                </c:pt>
              </c:strCache>
            </c:strRef>
          </c:cat>
          <c:val>
            <c:numRef>
              <c:f>'ET RZiS'!$CK$6:$CK$10</c:f>
              <c:numCache>
                <c:formatCode>0.0%</c:formatCode>
                <c:ptCount val="5"/>
                <c:pt idx="0">
                  <c:v>0.12451846488052136</c:v>
                </c:pt>
                <c:pt idx="1">
                  <c:v>2.9246912492290982E-2</c:v>
                </c:pt>
                <c:pt idx="2">
                  <c:v>0.16009080162092132</c:v>
                </c:pt>
                <c:pt idx="3">
                  <c:v>0.14756995773016404</c:v>
                </c:pt>
                <c:pt idx="4">
                  <c:v>0.11882297760991385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1B-43AC-B884-24C0EDF6231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74488624"/>
        <c:axId val="1074470864"/>
      </c:barChart>
      <c:catAx>
        <c:axId val="107448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l-PL"/>
          </a:p>
        </c:txPr>
        <c:crossAx val="1074470864"/>
        <c:crosses val="autoZero"/>
        <c:auto val="1"/>
        <c:lblAlgn val="ctr"/>
        <c:lblOffset val="100"/>
        <c:noMultiLvlLbl val="0"/>
      </c:catAx>
      <c:valAx>
        <c:axId val="1074470864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07448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pl-PL" sz="2400" dirty="0">
                <a:latin typeface="Century Gothic" panose="020B0502020202020204" pitchFamily="34" charset="0"/>
              </a:rPr>
              <a:t>EBITDA </a:t>
            </a:r>
            <a:r>
              <a:rPr lang="pl-PL" sz="2400" dirty="0" err="1">
                <a:latin typeface="Century Gothic" panose="020B0502020202020204" pitchFamily="34" charset="0"/>
              </a:rPr>
              <a:t>margin</a:t>
            </a:r>
            <a:endParaRPr lang="en-US" sz="2400" dirty="0">
              <a:latin typeface="Century Gothic" panose="020B0502020202020204" pitchFamily="34" charset="0"/>
            </a:endParaRPr>
          </a:p>
        </c:rich>
      </c:tx>
      <c:layout>
        <c:manualLayout>
          <c:xMode val="edge"/>
          <c:yMode val="edge"/>
          <c:x val="0.13789744419942607"/>
          <c:y val="3.29172135319554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7787013749069661E-2"/>
          <c:y val="0.16922756375292061"/>
          <c:w val="0.87235099495344515"/>
          <c:h val="0.77837053634848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'ET RZiS'!$CO$5</c:f>
              <c:strCache>
                <c:ptCount val="1"/>
                <c:pt idx="0">
                  <c:v>Rentowność EBITDA</c:v>
                </c:pt>
              </c:strCache>
            </c:strRef>
          </c:tx>
          <c:spPr>
            <a:solidFill>
              <a:srgbClr val="CDE9ED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0.2679155327721874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21-4930-8ADA-262306395CF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'ET RZiS'!$CA$6:$CA$10</c:f>
              <c:strCache>
                <c:ptCount val="5"/>
                <c:pt idx="0">
                  <c:v>1H 2021</c:v>
                </c:pt>
                <c:pt idx="1">
                  <c:v>1H 2022</c:v>
                </c:pt>
                <c:pt idx="2">
                  <c:v>1H 2023</c:v>
                </c:pt>
                <c:pt idx="3">
                  <c:v>1H 2024</c:v>
                </c:pt>
                <c:pt idx="4">
                  <c:v>1H 2025</c:v>
                </c:pt>
              </c:strCache>
            </c:strRef>
          </c:cat>
          <c:val>
            <c:numRef>
              <c:f>'ET RZiS'!$CO$6:$CO$10</c:f>
              <c:numCache>
                <c:formatCode>0.0%</c:formatCode>
                <c:ptCount val="5"/>
                <c:pt idx="0">
                  <c:v>7.2585083272990583E-2</c:v>
                </c:pt>
                <c:pt idx="1">
                  <c:v>-1.254046115300313E-2</c:v>
                </c:pt>
                <c:pt idx="2">
                  <c:v>0.12128997676721365</c:v>
                </c:pt>
                <c:pt idx="3">
                  <c:v>0.10348850531826707</c:v>
                </c:pt>
                <c:pt idx="4">
                  <c:v>6.4212890962502156E-2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21-4930-8ADA-262306395C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74488624"/>
        <c:axId val="1074470864"/>
      </c:barChart>
      <c:catAx>
        <c:axId val="107448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l-PL"/>
          </a:p>
        </c:txPr>
        <c:crossAx val="1074470864"/>
        <c:crosses val="autoZero"/>
        <c:auto val="1"/>
        <c:lblAlgn val="ctr"/>
        <c:lblOffset val="100"/>
        <c:noMultiLvlLbl val="0"/>
      </c:catAx>
      <c:valAx>
        <c:axId val="1074470864"/>
        <c:scaling>
          <c:orientation val="minMax"/>
          <c:min val="-5.000000000000001E-2"/>
        </c:scaling>
        <c:delete val="1"/>
        <c:axPos val="l"/>
        <c:numFmt formatCode="0%" sourceLinked="0"/>
        <c:majorTickMark val="out"/>
        <c:minorTickMark val="none"/>
        <c:tickLblPos val="nextTo"/>
        <c:crossAx val="107448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'ET CF'!$X$50:$X$61</cx:f>
        <cx:lvl ptCount="12">
          <cx:pt idx="0">Środki pieniężne 01.01.2025</cx:pt>
          <cx:pt idx="1">Wynik brutto</cx:pt>
          <cx:pt idx="2">Amortyzacja</cx:pt>
          <cx:pt idx="3">Zmiana należności,RMK</cx:pt>
          <cx:pt idx="4">Wycena kontraktów</cx:pt>
          <cx:pt idx="5">Zmiana zapasów</cx:pt>
          <cx:pt idx="6">Zmiana zobowiązań</cx:pt>
          <cx:pt idx="7">Przepływy finansowe i pozostałe</cx:pt>
          <cx:pt idx="8">Zmiana stanu rezerw</cx:pt>
          <cx:pt idx="9">Leasingi</cx:pt>
          <cx:pt idx="10">Zapłacony podatek </cx:pt>
          <cx:pt idx="11">Środki pieniężne 30.06.2025</cx:pt>
        </cx:lvl>
      </cx:strDim>
      <cx:numDim type="val">
        <cx:f>'ET CF'!$AK$50:$AK$61</cx:f>
        <cx:lvl ptCount="12" formatCode="_-* # ##0_-;\-* # ##0_-;_-* &quot;-&quot;??_-;_-@_-">
          <cx:pt idx="0">47341</cx:pt>
          <cx:pt idx="1">9511</cx:pt>
          <cx:pt idx="2">2420</cx:pt>
          <cx:pt idx="3">-5397</cx:pt>
          <cx:pt idx="4">-37548</cx:pt>
          <cx:pt idx="5">3961</cx:pt>
          <cx:pt idx="6">-32214</cx:pt>
          <cx:pt idx="7">28575</cx:pt>
          <cx:pt idx="8">-5501</cx:pt>
          <cx:pt idx="9">-2141</cx:pt>
          <cx:pt idx="10">-1298</cx:pt>
          <cx:pt idx="11">7709</cx:pt>
        </cx:lvl>
      </cx:numDim>
    </cx:data>
  </cx:chartData>
  <cx:chart>
    <cx:plotArea>
      <cx:plotAreaRegion>
        <cx:series layoutId="waterfall" uniqueId="{DCD95768-A082-464F-B5DE-B923C0E43E64}">
          <cx:dataPt idx="0">
            <cx:spPr>
              <a:solidFill>
                <a:srgbClr val="6599D9"/>
              </a:solidFill>
              <a:ln>
                <a:solidFill>
                  <a:srgbClr val="6599D9"/>
                </a:solidFill>
              </a:ln>
            </cx:spPr>
          </cx:dataPt>
          <cx:dataPt idx="1">
            <cx:spPr>
              <a:solidFill>
                <a:srgbClr val="E2111A"/>
              </a:solidFill>
              <a:ln>
                <a:solidFill>
                  <a:srgbClr val="C80730"/>
                </a:solidFill>
              </a:ln>
            </cx:spPr>
          </cx:dataPt>
          <cx:dataPt idx="2">
            <cx:spPr>
              <a:solidFill>
                <a:srgbClr val="E2111A"/>
              </a:solidFill>
              <a:ln>
                <a:solidFill>
                  <a:srgbClr val="C80730"/>
                </a:solidFill>
              </a:ln>
            </cx:spPr>
          </cx:dataPt>
          <cx:dataPt idx="3">
            <cx:spPr>
              <a:solidFill>
                <a:srgbClr val="475561"/>
              </a:solidFill>
              <a:ln>
                <a:solidFill>
                  <a:srgbClr val="475561"/>
                </a:solidFill>
              </a:ln>
            </cx:spPr>
          </cx:dataPt>
          <cx:dataPt idx="4">
            <cx:spPr>
              <a:solidFill>
                <a:srgbClr val="475561"/>
              </a:solidFill>
              <a:ln>
                <a:solidFill>
                  <a:srgbClr val="475561"/>
                </a:solidFill>
              </a:ln>
            </cx:spPr>
          </cx:dataPt>
          <cx:dataPt idx="5">
            <cx:spPr>
              <a:solidFill>
                <a:srgbClr val="E2111A"/>
              </a:solidFill>
              <a:ln>
                <a:solidFill>
                  <a:srgbClr val="C80730"/>
                </a:solidFill>
              </a:ln>
            </cx:spPr>
          </cx:dataPt>
          <cx:dataPt idx="6">
            <cx:spPr>
              <a:solidFill>
                <a:srgbClr val="475561"/>
              </a:solidFill>
              <a:ln>
                <a:solidFill>
                  <a:srgbClr val="475561"/>
                </a:solidFill>
              </a:ln>
            </cx:spPr>
          </cx:dataPt>
          <cx:dataPt idx="7">
            <cx:spPr>
              <a:solidFill>
                <a:srgbClr val="E2111A"/>
              </a:solidFill>
              <a:ln>
                <a:solidFill>
                  <a:srgbClr val="C80730"/>
                </a:solidFill>
              </a:ln>
            </cx:spPr>
          </cx:dataPt>
          <cx:dataPt idx="8">
            <cx:spPr>
              <a:solidFill>
                <a:srgbClr val="475561"/>
              </a:solidFill>
              <a:ln>
                <a:solidFill>
                  <a:srgbClr val="475561"/>
                </a:solidFill>
              </a:ln>
            </cx:spPr>
          </cx:dataPt>
          <cx:dataPt idx="9">
            <cx:spPr>
              <a:solidFill>
                <a:srgbClr val="475561"/>
              </a:solidFill>
              <a:ln>
                <a:solidFill>
                  <a:srgbClr val="475561"/>
                </a:solidFill>
              </a:ln>
            </cx:spPr>
          </cx:dataPt>
          <cx:dataPt idx="10">
            <cx:spPr>
              <a:solidFill>
                <a:srgbClr val="475561"/>
              </a:solidFill>
              <a:ln>
                <a:solidFill>
                  <a:srgbClr val="475561"/>
                </a:solidFill>
              </a:ln>
            </cx:spPr>
          </cx:dataPt>
          <cx:dataPt idx="11">
            <cx:spPr>
              <a:solidFill>
                <a:srgbClr val="6599D9"/>
              </a:solidFill>
              <a:ln>
                <a:solidFill>
                  <a:srgbClr val="6599D9"/>
                </a:solidFill>
              </a:ln>
            </cx:spPr>
          </cx:dataPt>
          <cx:dataLabels pos="outEnd">
            <cx:numFmt formatCode="# ##0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2800"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defRPr>
                </a:pPr>
                <a:endParaRPr lang="pl-PL" sz="2800" b="0" i="0" u="none" strike="noStrike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endParaRPr>
              </a:p>
            </cx:txPr>
            <cx:visibility seriesName="0" categoryName="0" value="1"/>
            <cx:separator>, </cx:separator>
          </cx:dataLabels>
          <cx:dataId val="0"/>
          <cx:layoutPr>
            <cx:subtotals>
              <cx:idx val="11"/>
              <cx:idx val="12"/>
            </cx:subtotals>
          </cx:layoutPr>
        </cx:series>
      </cx:plotAreaRegion>
      <cx:axis id="0" hidden="1">
        <cx:catScaling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80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pPr>
            <a:endParaRPr lang="pl-PL" sz="8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entury Gothic" panose="020B0502020202020204" pitchFamily="34" charset="0"/>
            </a:endParaRPr>
          </a:p>
        </cx:txPr>
      </cx:axis>
      <cx:axis id="1">
        <cx:valScaling/>
        <cx:tickLabels/>
        <cx:numFmt formatCode="# ##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80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pPr>
            <a:endParaRPr lang="pl-PL" sz="18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entury Gothic" panose="020B0502020202020204" pitchFamily="34" charset="0"/>
            </a:endParaRPr>
          </a:p>
        </cx:txPr>
      </cx:axis>
    </cx:plotArea>
  </cx:chart>
  <cx:spPr>
    <a:ln>
      <a:noFill/>
    </a:ln>
  </cx:spPr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0.5205</cdr:x>
      <cdr:y>0.19963</cdr:y>
    </cdr:from>
    <cdr:to>
      <cdr:x>0.67069</cdr:x>
      <cdr:y>0.27596</cdr:y>
    </cdr:to>
    <cdr:sp macro="" textlink="">
      <cdr:nvSpPr>
        <cdr:cNvPr id="5" name="pole tekstowe 1">
          <a:extLst xmlns:a="http://schemas.openxmlformats.org/drawingml/2006/main">
            <a:ext uri="{FF2B5EF4-FFF2-40B4-BE49-F238E27FC236}">
              <a16:creationId xmlns:a16="http://schemas.microsoft.com/office/drawing/2014/main" id="{261C7334-C318-2952-5D48-63C5D184102C}"/>
            </a:ext>
          </a:extLst>
        </cdr:cNvPr>
        <cdr:cNvSpPr txBox="1"/>
      </cdr:nvSpPr>
      <cdr:spPr>
        <a:xfrm xmlns:a="http://schemas.openxmlformats.org/drawingml/2006/main">
          <a:off x="8580288" y="1557529"/>
          <a:ext cx="2475822" cy="5955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l-PL" sz="2800" b="1" dirty="0">
              <a:latin typeface="Century Gothic" panose="020B0502020202020204" pitchFamily="34" charset="0"/>
            </a:rPr>
            <a:t>172</a:t>
          </a:r>
          <a:r>
            <a:rPr lang="pl-PL" sz="2800" b="1" baseline="0" dirty="0">
              <a:latin typeface="Century Gothic" panose="020B0502020202020204" pitchFamily="34" charset="0"/>
            </a:rPr>
            <a:t> 947</a:t>
          </a:r>
          <a:endParaRPr lang="pl-PL" sz="2800" b="1" dirty="0">
            <a:latin typeface="Century Gothic" panose="020B0502020202020204" pitchFamily="34" charset="0"/>
          </a:endParaRPr>
        </a:p>
      </cdr:txBody>
    </cdr:sp>
  </cdr:relSizeAnchor>
  <cdr:relSizeAnchor xmlns:cdr="http://schemas.openxmlformats.org/drawingml/2006/chartDrawing">
    <cdr:from>
      <cdr:x>0.17952</cdr:x>
      <cdr:y>0.1035</cdr:y>
    </cdr:from>
    <cdr:to>
      <cdr:x>0.36487</cdr:x>
      <cdr:y>0.1694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A0E5552E-54F2-8056-7293-A800C29AB194}"/>
            </a:ext>
          </a:extLst>
        </cdr:cNvPr>
        <cdr:cNvSpPr txBox="1"/>
      </cdr:nvSpPr>
      <cdr:spPr>
        <a:xfrm xmlns:a="http://schemas.openxmlformats.org/drawingml/2006/main">
          <a:off x="2959243" y="807543"/>
          <a:ext cx="3055421" cy="5141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l-PL" sz="2800" b="1" dirty="0">
              <a:latin typeface="Century Gothic" panose="020B0502020202020204" pitchFamily="34" charset="0"/>
            </a:rPr>
            <a:t>202</a:t>
          </a:r>
          <a:r>
            <a:rPr lang="pl-PL" sz="2800" b="1" baseline="0" dirty="0">
              <a:latin typeface="Century Gothic" panose="020B0502020202020204" pitchFamily="34" charset="0"/>
            </a:rPr>
            <a:t> 545</a:t>
          </a:r>
          <a:endParaRPr lang="pl-PL" sz="2800" b="1" dirty="0">
            <a:latin typeface="Century Gothic" panose="020B0502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1472830" cy="18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925221" y="0"/>
            <a:ext cx="1472830" cy="18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/>
            <a:fld id="{00000000-1234-1234-1234-123412341234}" type="slidenum">
              <a:rPr lang="en-US" sz="5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E0E39-AEEC-05B1-104E-946C8FD0A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34E4099-DE18-9C17-81DC-EA1F0B089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A960DB3-DC6D-60AA-2A52-550F7E372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F088876-1DD5-4619-8F44-9DC76BB9BB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</a:t>
            </a:fld>
            <a:endParaRPr lang="en-US"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797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0" name="Google Shape;960;p17:notes"/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61" name="Google Shape;961;p17:notes"/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latin typeface="Century Gothic" panose="020B0502020202020204" pitchFamily="34" charset="0"/>
              </a:rPr>
              <a:pPr algn="r"/>
              <a:t>12</a:t>
            </a:fld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98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Google Shape;667;p14:notes"/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68" name="Google Shape;668;p14:notes"/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latin typeface="Century Gothic" panose="020B0502020202020204" pitchFamily="34" charset="0"/>
              </a:rPr>
              <a:pPr algn="r"/>
              <a:t>13</a:t>
            </a:fld>
            <a:endParaRPr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>
          <a:extLst>
            <a:ext uri="{FF2B5EF4-FFF2-40B4-BE49-F238E27FC236}">
              <a16:creationId xmlns:a16="http://schemas.microsoft.com/office/drawing/2014/main" id="{3CDC5444-AEE7-188C-EEC1-EB9081580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7:notes">
            <a:extLst>
              <a:ext uri="{FF2B5EF4-FFF2-40B4-BE49-F238E27FC236}">
                <a16:creationId xmlns:a16="http://schemas.microsoft.com/office/drawing/2014/main" id="{8A311F34-50F1-0133-7060-1931700E82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0" name="Google Shape;960;p17:notes">
            <a:extLst>
              <a:ext uri="{FF2B5EF4-FFF2-40B4-BE49-F238E27FC236}">
                <a16:creationId xmlns:a16="http://schemas.microsoft.com/office/drawing/2014/main" id="{B00E1ADB-91C4-8685-439A-B2B515276E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61" name="Google Shape;961;p17:notes">
            <a:extLst>
              <a:ext uri="{FF2B5EF4-FFF2-40B4-BE49-F238E27FC236}">
                <a16:creationId xmlns:a16="http://schemas.microsoft.com/office/drawing/2014/main" id="{98FC2573-5534-7747-4ADB-B5600F97CD4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latin typeface="Century Gothic" panose="020B0502020202020204" pitchFamily="34" charset="0"/>
              </a:rPr>
              <a:pPr algn="r"/>
              <a:t>14</a:t>
            </a:fld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05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>
          <a:extLst>
            <a:ext uri="{FF2B5EF4-FFF2-40B4-BE49-F238E27FC236}">
              <a16:creationId xmlns:a16="http://schemas.microsoft.com/office/drawing/2014/main" id="{D8FE1008-4382-861D-E01F-0BE348A22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7:notes">
            <a:extLst>
              <a:ext uri="{FF2B5EF4-FFF2-40B4-BE49-F238E27FC236}">
                <a16:creationId xmlns:a16="http://schemas.microsoft.com/office/drawing/2014/main" id="{9BFA4C28-408F-B867-EBAA-8B693AF050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0" name="Google Shape;960;p17:notes">
            <a:extLst>
              <a:ext uri="{FF2B5EF4-FFF2-40B4-BE49-F238E27FC236}">
                <a16:creationId xmlns:a16="http://schemas.microsoft.com/office/drawing/2014/main" id="{05FB416C-E5AB-6727-D666-0E4B0A369A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61" name="Google Shape;961;p17:notes">
            <a:extLst>
              <a:ext uri="{FF2B5EF4-FFF2-40B4-BE49-F238E27FC236}">
                <a16:creationId xmlns:a16="http://schemas.microsoft.com/office/drawing/2014/main" id="{1EB03C83-DC78-3BA1-318F-FA9210569F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latin typeface="Century Gothic" panose="020B0502020202020204" pitchFamily="34" charset="0"/>
              </a:rPr>
              <a:pPr algn="r"/>
              <a:t>15</a:t>
            </a:fld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63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0" name="Google Shape;960;p17:notes"/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61" name="Google Shape;961;p17:notes"/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latin typeface="Century Gothic" panose="020B0502020202020204" pitchFamily="34" charset="0"/>
              </a:rPr>
              <a:pPr algn="r"/>
              <a:t>16</a:t>
            </a:fld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98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1" name="Google Shape;1031;p18:notes"/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32" name="Google Shape;1032;p18:notes"/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latin typeface="Century Gothic" panose="020B0502020202020204" pitchFamily="34" charset="0"/>
              </a:rPr>
              <a:pPr algn="r"/>
              <a:t>17</a:t>
            </a:fld>
            <a:endParaRPr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>
          <a:extLst>
            <a:ext uri="{FF2B5EF4-FFF2-40B4-BE49-F238E27FC236}">
              <a16:creationId xmlns:a16="http://schemas.microsoft.com/office/drawing/2014/main" id="{D8C76F69-403D-25DD-FF6A-BF06992D4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8:notes">
            <a:extLst>
              <a:ext uri="{FF2B5EF4-FFF2-40B4-BE49-F238E27FC236}">
                <a16:creationId xmlns:a16="http://schemas.microsoft.com/office/drawing/2014/main" id="{DA847CA4-70DD-CB6B-E38D-3FDD429EDB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1" name="Google Shape;1031;p18:notes">
            <a:extLst>
              <a:ext uri="{FF2B5EF4-FFF2-40B4-BE49-F238E27FC236}">
                <a16:creationId xmlns:a16="http://schemas.microsoft.com/office/drawing/2014/main" id="{8DDF2856-5B29-42E9-5A4D-BD2B14DA6E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32" name="Google Shape;1032;p18:notes">
            <a:extLst>
              <a:ext uri="{FF2B5EF4-FFF2-40B4-BE49-F238E27FC236}">
                <a16:creationId xmlns:a16="http://schemas.microsoft.com/office/drawing/2014/main" id="{A8BDA2D9-4F53-E3B3-40B6-2CE60F3099B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 defTabSz="401330">
              <a:defRPr/>
            </a:pPr>
            <a:fld id="{00000000-1234-1234-1234-123412341234}" type="slidenum">
              <a:rPr lang="en-US" sz="600">
                <a:latin typeface="Century Gothic" panose="020B0502020202020204" pitchFamily="34" charset="0"/>
              </a:rPr>
              <a:pPr algn="r" defTabSz="401330">
                <a:defRPr/>
              </a:pPr>
              <a:t>18</a:t>
            </a:fld>
            <a:endParaRPr sz="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05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>
          <a:extLst>
            <a:ext uri="{FF2B5EF4-FFF2-40B4-BE49-F238E27FC236}">
              <a16:creationId xmlns:a16="http://schemas.microsoft.com/office/drawing/2014/main" id="{245F3E20-13E6-4F3F-DA84-906AFC530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9:notes">
            <a:extLst>
              <a:ext uri="{FF2B5EF4-FFF2-40B4-BE49-F238E27FC236}">
                <a16:creationId xmlns:a16="http://schemas.microsoft.com/office/drawing/2014/main" id="{30D67E54-3733-EA3C-4081-7197FBAD08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4" name="Google Shape;1084;p19:notes">
            <a:extLst>
              <a:ext uri="{FF2B5EF4-FFF2-40B4-BE49-F238E27FC236}">
                <a16:creationId xmlns:a16="http://schemas.microsoft.com/office/drawing/2014/main" id="{5AE63BE9-0A4F-4C46-4FCC-BDF0FA787C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85" name="Google Shape;1085;p19:notes">
            <a:extLst>
              <a:ext uri="{FF2B5EF4-FFF2-40B4-BE49-F238E27FC236}">
                <a16:creationId xmlns:a16="http://schemas.microsoft.com/office/drawing/2014/main" id="{EA4C30A4-5C75-356D-F71A-917E423913E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latin typeface="Century Gothic" panose="020B0502020202020204" pitchFamily="34" charset="0"/>
              </a:rPr>
              <a:pPr algn="r"/>
              <a:t>19</a:t>
            </a:fld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195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>
          <a:extLst>
            <a:ext uri="{FF2B5EF4-FFF2-40B4-BE49-F238E27FC236}">
              <a16:creationId xmlns:a16="http://schemas.microsoft.com/office/drawing/2014/main" id="{24CF0E6D-928A-80B3-8B43-68DCAB2A2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8:notes">
            <a:extLst>
              <a:ext uri="{FF2B5EF4-FFF2-40B4-BE49-F238E27FC236}">
                <a16:creationId xmlns:a16="http://schemas.microsoft.com/office/drawing/2014/main" id="{414F3E96-19DA-61B0-1B6D-8BACE50775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1" name="Google Shape;1031;p18:notes">
            <a:extLst>
              <a:ext uri="{FF2B5EF4-FFF2-40B4-BE49-F238E27FC236}">
                <a16:creationId xmlns:a16="http://schemas.microsoft.com/office/drawing/2014/main" id="{10094089-089A-942D-DA20-448A23BADB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32" name="Google Shape;1032;p18:notes">
            <a:extLst>
              <a:ext uri="{FF2B5EF4-FFF2-40B4-BE49-F238E27FC236}">
                <a16:creationId xmlns:a16="http://schemas.microsoft.com/office/drawing/2014/main" id="{C5DCAE30-CE8E-66C3-9DDD-E4DE707E8D7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latin typeface="Century Gothic" panose="020B0502020202020204" pitchFamily="34" charset="0"/>
              </a:rPr>
              <a:pPr algn="r"/>
              <a:t>20</a:t>
            </a:fld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369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10:notes"/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402" name="Google Shape;402;p10:notes"/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 defTabSz="401330">
              <a:defRPr/>
            </a:pPr>
            <a:fld id="{00000000-1234-1234-1234-123412341234}" type="slidenum">
              <a:rPr lang="en-US" sz="600">
                <a:latin typeface="Century Gothic" panose="020B0502020202020204" pitchFamily="34" charset="0"/>
              </a:rPr>
              <a:pPr algn="r" defTabSz="401330">
                <a:defRPr/>
              </a:pPr>
              <a:t>22</a:t>
            </a:fld>
            <a:endParaRPr sz="6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4391BD0D-8E64-E586-1FDD-B7B5AABC2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>
            <a:extLst>
              <a:ext uri="{FF2B5EF4-FFF2-40B4-BE49-F238E27FC236}">
                <a16:creationId xmlns:a16="http://schemas.microsoft.com/office/drawing/2014/main" id="{1DBA91F7-02D3-56E0-BCAC-A34B228CB6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>
            <a:extLst>
              <a:ext uri="{FF2B5EF4-FFF2-40B4-BE49-F238E27FC236}">
                <a16:creationId xmlns:a16="http://schemas.microsoft.com/office/drawing/2014/main" id="{669A4721-EF7E-4B5F-4E6C-6086BD4E27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9" name="Google Shape;89;p3:notes">
            <a:extLst>
              <a:ext uri="{FF2B5EF4-FFF2-40B4-BE49-F238E27FC236}">
                <a16:creationId xmlns:a16="http://schemas.microsoft.com/office/drawing/2014/main" id="{A28C569F-EBAC-68FC-2756-833BB5978EB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 defTabSz="401330">
              <a:defRPr/>
            </a:pPr>
            <a:fld id="{00000000-1234-1234-1234-123412341234}" type="slidenum">
              <a:rPr lang="en-US" sz="600">
                <a:latin typeface="Century Gothic" panose="020B0502020202020204" pitchFamily="34" charset="0"/>
              </a:rPr>
              <a:pPr algn="r" defTabSz="401330">
                <a:defRPr/>
              </a:pPr>
              <a:t>2</a:t>
            </a:fld>
            <a:endParaRPr sz="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357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>
          <a:extLst>
            <a:ext uri="{FF2B5EF4-FFF2-40B4-BE49-F238E27FC236}">
              <a16:creationId xmlns:a16="http://schemas.microsoft.com/office/drawing/2014/main" id="{7BA1E65E-12C1-8E4A-CC96-DB215D578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>
            <a:extLst>
              <a:ext uri="{FF2B5EF4-FFF2-40B4-BE49-F238E27FC236}">
                <a16:creationId xmlns:a16="http://schemas.microsoft.com/office/drawing/2014/main" id="{E75FF7D1-D872-5D4F-A9CB-221EFE1D69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5:notes">
            <a:extLst>
              <a:ext uri="{FF2B5EF4-FFF2-40B4-BE49-F238E27FC236}">
                <a16:creationId xmlns:a16="http://schemas.microsoft.com/office/drawing/2014/main" id="{78C20052-83B8-6DBB-D2BD-6BEC38516C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5" name="Google Shape;175;p5:notes">
            <a:extLst>
              <a:ext uri="{FF2B5EF4-FFF2-40B4-BE49-F238E27FC236}">
                <a16:creationId xmlns:a16="http://schemas.microsoft.com/office/drawing/2014/main" id="{72711DE0-83B9-F593-5C3B-05D386B5CB9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latin typeface="Century Gothic" panose="020B0502020202020204" pitchFamily="34" charset="0"/>
              </a:rPr>
              <a:pPr algn="r"/>
              <a:t>23</a:t>
            </a:fld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7657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1DEA4D96-E73B-4290-93A0-A592CB0A5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>
            <a:extLst>
              <a:ext uri="{FF2B5EF4-FFF2-40B4-BE49-F238E27FC236}">
                <a16:creationId xmlns:a16="http://schemas.microsoft.com/office/drawing/2014/main" id="{311A3DC6-E3B4-1491-770A-AC72AFADFE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>
            <a:extLst>
              <a:ext uri="{FF2B5EF4-FFF2-40B4-BE49-F238E27FC236}">
                <a16:creationId xmlns:a16="http://schemas.microsoft.com/office/drawing/2014/main" id="{A65A2731-E1C5-B37C-21BE-15D4AA9189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9" name="Google Shape;89;p3:notes">
            <a:extLst>
              <a:ext uri="{FF2B5EF4-FFF2-40B4-BE49-F238E27FC236}">
                <a16:creationId xmlns:a16="http://schemas.microsoft.com/office/drawing/2014/main" id="{FD3C876D-920C-284B-0DB5-A1B9A4E0B7D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 defTabSz="401330">
              <a:defRPr/>
            </a:pPr>
            <a:fld id="{00000000-1234-1234-1234-123412341234}" type="slidenum">
              <a:rPr lang="en-US" sz="600">
                <a:latin typeface="Century Gothic" panose="020B0502020202020204" pitchFamily="34" charset="0"/>
              </a:rPr>
              <a:pPr algn="r" defTabSz="401330">
                <a:defRPr/>
              </a:pPr>
              <a:t>24</a:t>
            </a:fld>
            <a:endParaRPr sz="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023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6" name="Google Shape;135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45" name="Google Shape;145;p4:notes"/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latin typeface="Century Gothic" panose="020B0502020202020204" pitchFamily="34" charset="0"/>
              </a:rPr>
              <a:pPr algn="r"/>
              <a:t>5</a:t>
            </a:fld>
            <a:endParaRPr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5" name="Google Shape;175;p5:notes"/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latin typeface="Century Gothic" panose="020B0502020202020204" pitchFamily="34" charset="0"/>
              </a:rPr>
              <a:pPr algn="r"/>
              <a:t>6</a:t>
            </a:fld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689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F7C452DD-C135-D838-4983-507E46C50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:notes">
            <a:extLst>
              <a:ext uri="{FF2B5EF4-FFF2-40B4-BE49-F238E27FC236}">
                <a16:creationId xmlns:a16="http://schemas.microsoft.com/office/drawing/2014/main" id="{1D6F03E4-3871-DAAC-D9D6-0E9227FB79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6:notes">
            <a:extLst>
              <a:ext uri="{FF2B5EF4-FFF2-40B4-BE49-F238E27FC236}">
                <a16:creationId xmlns:a16="http://schemas.microsoft.com/office/drawing/2014/main" id="{3EA1938C-B614-386A-D605-AE842A8F7D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02" name="Google Shape;202;p6:notes">
            <a:extLst>
              <a:ext uri="{FF2B5EF4-FFF2-40B4-BE49-F238E27FC236}">
                <a16:creationId xmlns:a16="http://schemas.microsoft.com/office/drawing/2014/main" id="{0E67B950-0594-3077-4B8F-5CBF3BC50CA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 defTabSz="401330">
              <a:defRPr/>
            </a:pPr>
            <a:fld id="{00000000-1234-1234-1234-123412341234}" type="slidenum">
              <a:rPr lang="en-US" sz="600">
                <a:latin typeface="Century Gothic" panose="020B0502020202020204" pitchFamily="34" charset="0"/>
              </a:rPr>
              <a:pPr algn="r" defTabSz="401330">
                <a:defRPr/>
              </a:pPr>
              <a:t>7</a:t>
            </a:fld>
            <a:endParaRPr sz="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284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>
          <a:extLst>
            <a:ext uri="{FF2B5EF4-FFF2-40B4-BE49-F238E27FC236}">
              <a16:creationId xmlns:a16="http://schemas.microsoft.com/office/drawing/2014/main" id="{B4798862-BE35-BF83-F342-89C649CF1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9:notes">
            <a:extLst>
              <a:ext uri="{FF2B5EF4-FFF2-40B4-BE49-F238E27FC236}">
                <a16:creationId xmlns:a16="http://schemas.microsoft.com/office/drawing/2014/main" id="{DACDDBE8-F3E4-D709-8527-96004185A2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4" name="Google Shape;1084;p19:notes">
            <a:extLst>
              <a:ext uri="{FF2B5EF4-FFF2-40B4-BE49-F238E27FC236}">
                <a16:creationId xmlns:a16="http://schemas.microsoft.com/office/drawing/2014/main" id="{8FA752C2-E33C-DE37-E48A-63972075F7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85" name="Google Shape;1085;p19:notes">
            <a:extLst>
              <a:ext uri="{FF2B5EF4-FFF2-40B4-BE49-F238E27FC236}">
                <a16:creationId xmlns:a16="http://schemas.microsoft.com/office/drawing/2014/main" id="{D785C130-6672-4972-35AB-F829A7E678B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latin typeface="Century Gothic" panose="020B0502020202020204" pitchFamily="34" charset="0"/>
              </a:rPr>
              <a:pPr algn="r"/>
              <a:t>8</a:t>
            </a:fld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477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>
          <a:extLst>
            <a:ext uri="{FF2B5EF4-FFF2-40B4-BE49-F238E27FC236}">
              <a16:creationId xmlns:a16="http://schemas.microsoft.com/office/drawing/2014/main" id="{7A73D90E-9177-366F-BE79-2844AF6BF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9:notes">
            <a:extLst>
              <a:ext uri="{FF2B5EF4-FFF2-40B4-BE49-F238E27FC236}">
                <a16:creationId xmlns:a16="http://schemas.microsoft.com/office/drawing/2014/main" id="{DABDD2FF-F5AD-0400-B710-D6EE43E415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9:notes">
            <a:extLst>
              <a:ext uri="{FF2B5EF4-FFF2-40B4-BE49-F238E27FC236}">
                <a16:creationId xmlns:a16="http://schemas.microsoft.com/office/drawing/2014/main" id="{6124A65F-BFAA-0957-A706-5E092F636F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20" name="Google Shape;320;p9:notes">
            <a:extLst>
              <a:ext uri="{FF2B5EF4-FFF2-40B4-BE49-F238E27FC236}">
                <a16:creationId xmlns:a16="http://schemas.microsoft.com/office/drawing/2014/main" id="{63BC693F-76A3-20A7-CF4B-9E42A459E9F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3875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>
          <a:extLst>
            <a:ext uri="{FF2B5EF4-FFF2-40B4-BE49-F238E27FC236}">
              <a16:creationId xmlns:a16="http://schemas.microsoft.com/office/drawing/2014/main" id="{A80AC9BB-B10B-B92B-C58B-BDB9D62C3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1:notes">
            <a:extLst>
              <a:ext uri="{FF2B5EF4-FFF2-40B4-BE49-F238E27FC236}">
                <a16:creationId xmlns:a16="http://schemas.microsoft.com/office/drawing/2014/main" id="{447E8E14-2D83-EFA2-CA5D-82DD0C87B2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465138"/>
            <a:ext cx="2233612" cy="1255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1:notes">
            <a:extLst>
              <a:ext uri="{FF2B5EF4-FFF2-40B4-BE49-F238E27FC236}">
                <a16:creationId xmlns:a16="http://schemas.microsoft.com/office/drawing/2014/main" id="{00B1729F-CAFA-06FB-8E3F-7295896D15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884" y="1791215"/>
            <a:ext cx="2719070" cy="146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33" name="Google Shape;433;p11:notes">
            <a:extLst>
              <a:ext uri="{FF2B5EF4-FFF2-40B4-BE49-F238E27FC236}">
                <a16:creationId xmlns:a16="http://schemas.microsoft.com/office/drawing/2014/main" id="{3D1624A1-F4BA-AEDD-87BD-BAED90977CF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925221" y="3535259"/>
            <a:ext cx="1472830" cy="1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126" tIns="20058" rIns="40126" bIns="20058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latin typeface="Century Gothic" panose="020B0502020202020204" pitchFamily="34" charset="0"/>
              </a:rPr>
              <a:pPr algn="r"/>
              <a:t>11</a:t>
            </a:fld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365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235FBF2-B99A-8215-196F-1652A4DC4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2466BEF6-5745-48C4-BDBE-BE9DB798708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0450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04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420.png"/><Relationship Id="rId4" Type="http://schemas.microsoft.com/office/2014/relationships/chartEx" Target="../charts/chartEx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.png"/><Relationship Id="rId5" Type="http://schemas.openxmlformats.org/officeDocument/2006/relationships/image" Target="../media/image10.png"/><Relationship Id="rId15" Type="http://schemas.openxmlformats.org/officeDocument/2006/relationships/image" Target="../media/image19.sv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B3FB3-5544-0156-3BAB-92938FADB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59;p24">
            <a:extLst>
              <a:ext uri="{FF2B5EF4-FFF2-40B4-BE49-F238E27FC236}">
                <a16:creationId xmlns:a16="http://schemas.microsoft.com/office/drawing/2014/main" id="{0D46BB73-66BF-D96D-5473-C725D2F8ABF9}"/>
              </a:ext>
            </a:extLst>
          </p:cNvPr>
          <p:cNvSpPr/>
          <p:nvPr/>
        </p:nvSpPr>
        <p:spPr>
          <a:xfrm>
            <a:off x="127" y="19050"/>
            <a:ext cx="24387048" cy="13716000"/>
          </a:xfrm>
          <a:prstGeom prst="rect">
            <a:avLst/>
          </a:prstGeom>
          <a:solidFill>
            <a:srgbClr val="CDE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" name="Google Shape;17;p1">
            <a:extLst>
              <a:ext uri="{FF2B5EF4-FFF2-40B4-BE49-F238E27FC236}">
                <a16:creationId xmlns:a16="http://schemas.microsoft.com/office/drawing/2014/main" id="{F64A0AF6-2275-ED12-532D-BAD4E7D0175F}"/>
              </a:ext>
            </a:extLst>
          </p:cNvPr>
          <p:cNvSpPr/>
          <p:nvPr/>
        </p:nvSpPr>
        <p:spPr>
          <a:xfrm>
            <a:off x="11430882" y="10255686"/>
            <a:ext cx="9437926" cy="157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" name="Google Shape;18;p1">
            <a:extLst>
              <a:ext uri="{FF2B5EF4-FFF2-40B4-BE49-F238E27FC236}">
                <a16:creationId xmlns:a16="http://schemas.microsoft.com/office/drawing/2014/main" id="{39E25E88-5C16-C27A-3E25-B107D34B8DB5}"/>
              </a:ext>
            </a:extLst>
          </p:cNvPr>
          <p:cNvSpPr/>
          <p:nvPr/>
        </p:nvSpPr>
        <p:spPr>
          <a:xfrm>
            <a:off x="11628069" y="10530853"/>
            <a:ext cx="10533723" cy="1337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Century Gothic"/>
              <a:buNone/>
              <a:tabLst/>
              <a:defRPr/>
            </a:pPr>
            <a:r>
              <a:rPr kumimoji="0" lang="en-US" sz="5500" b="0" i="0" u="none" strike="noStrike" kern="0" cap="none" spc="0" normalizeH="0" baseline="0" noProof="0" dirty="0">
                <a:ln>
                  <a:noFill/>
                </a:ln>
                <a:solidFill>
                  <a:srgbClr val="C8073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Financial Results for 1H25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Century Gothic"/>
              <a:buNone/>
              <a:tabLst/>
              <a:defRPr/>
            </a:pP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C8073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Google Shape;19;p1">
            <a:extLst>
              <a:ext uri="{FF2B5EF4-FFF2-40B4-BE49-F238E27FC236}">
                <a16:creationId xmlns:a16="http://schemas.microsoft.com/office/drawing/2014/main" id="{C7A6FBA8-B892-3509-9E7A-29A3CD1F04E4}"/>
              </a:ext>
            </a:extLst>
          </p:cNvPr>
          <p:cNvSpPr/>
          <p:nvPr/>
        </p:nvSpPr>
        <p:spPr>
          <a:xfrm>
            <a:off x="11337901" y="3177286"/>
            <a:ext cx="12714289" cy="183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2800"/>
              <a:buFont typeface="Century Gothic"/>
              <a:buNone/>
              <a:tabLst/>
              <a:defRPr/>
            </a:pPr>
            <a:r>
              <a:rPr kumimoji="0" lang="pl-PL" sz="15400" b="1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Investor Presentation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2800"/>
              <a:buFont typeface="Century Gothic"/>
              <a:buNone/>
              <a:tabLst/>
              <a:defRPr/>
            </a:pPr>
            <a:endParaRPr kumimoji="0" lang="pl-PL" sz="15400" b="1" i="0" u="none" strike="noStrike" kern="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Google Shape;20;p1">
            <a:extLst>
              <a:ext uri="{FF2B5EF4-FFF2-40B4-BE49-F238E27FC236}">
                <a16:creationId xmlns:a16="http://schemas.microsoft.com/office/drawing/2014/main" id="{0F09E0A3-6EE5-A04C-DC6F-091A23FE6F1C}"/>
              </a:ext>
            </a:extLst>
          </p:cNvPr>
          <p:cNvSpPr/>
          <p:nvPr/>
        </p:nvSpPr>
        <p:spPr>
          <a:xfrm>
            <a:off x="891724" y="12484100"/>
            <a:ext cx="6742441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entury Gothic"/>
              <a:buNone/>
              <a:tabLst/>
              <a:defRPr/>
            </a:pP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Wrocław, 9 </a:t>
            </a:r>
            <a:r>
              <a:rPr kumimoji="0" lang="pl-P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September</a:t>
            </a: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2025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Obraz 13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F702C67-3C08-D553-3A77-47C357D1B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  <p:sp>
        <p:nvSpPr>
          <p:cNvPr id="13" name="Google Shape;18;p1">
            <a:extLst>
              <a:ext uri="{FF2B5EF4-FFF2-40B4-BE49-F238E27FC236}">
                <a16:creationId xmlns:a16="http://schemas.microsoft.com/office/drawing/2014/main" id="{C7AE6BF5-70C9-241D-BA81-B6BA11079001}"/>
              </a:ext>
            </a:extLst>
          </p:cNvPr>
          <p:cNvSpPr/>
          <p:nvPr/>
        </p:nvSpPr>
        <p:spPr>
          <a:xfrm>
            <a:off x="11337901" y="8267361"/>
            <a:ext cx="11421305" cy="1337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Century Gothic"/>
              <a:buNone/>
              <a:tabLst/>
              <a:defRPr/>
            </a:pPr>
            <a:r>
              <a:rPr kumimoji="0" lang="pl-PL" sz="1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ELEKTROTIM S.A.</a:t>
            </a:r>
            <a:endParaRPr kumimoji="0" sz="11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Obraz 6" descr="Obraz zawierający Grafika, projekt graficzny, symbol, zrzut ekran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6B5C88E-FEF4-AE26-A1D9-6D1CB0286A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07" r="7417"/>
          <a:stretch/>
        </p:blipFill>
        <p:spPr>
          <a:xfrm>
            <a:off x="-1416638" y="2649625"/>
            <a:ext cx="7646630" cy="8793501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2031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>
          <a:extLst>
            <a:ext uri="{FF2B5EF4-FFF2-40B4-BE49-F238E27FC236}">
              <a16:creationId xmlns:a16="http://schemas.microsoft.com/office/drawing/2014/main" id="{A6F51F3B-F408-C691-94EE-D49CBF5FE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9">
            <a:extLst>
              <a:ext uri="{FF2B5EF4-FFF2-40B4-BE49-F238E27FC236}">
                <a16:creationId xmlns:a16="http://schemas.microsoft.com/office/drawing/2014/main" id="{C55D6BC5-D075-3A85-046B-2102EFDC45CC}"/>
              </a:ext>
            </a:extLst>
          </p:cNvPr>
          <p:cNvSpPr/>
          <p:nvPr/>
        </p:nvSpPr>
        <p:spPr>
          <a:xfrm>
            <a:off x="0" y="11407674"/>
            <a:ext cx="24387048" cy="2308325"/>
          </a:xfrm>
          <a:prstGeom prst="rect">
            <a:avLst/>
          </a:prstGeom>
          <a:solidFill>
            <a:srgbClr val="CDE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6" name="Google Shape;326;p9">
            <a:extLst>
              <a:ext uri="{FF2B5EF4-FFF2-40B4-BE49-F238E27FC236}">
                <a16:creationId xmlns:a16="http://schemas.microsoft.com/office/drawing/2014/main" id="{D1CBEAB6-A2EB-D89E-1A2C-799A88E61508}"/>
              </a:ext>
            </a:extLst>
          </p:cNvPr>
          <p:cNvSpPr/>
          <p:nvPr/>
        </p:nvSpPr>
        <p:spPr>
          <a:xfrm>
            <a:off x="889110" y="762000"/>
            <a:ext cx="13281989" cy="111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5600"/>
            </a:pPr>
            <a:r>
              <a:rPr lang="en-US" sz="6600" dirty="0">
                <a:solidFill>
                  <a:srgbClr val="002060"/>
                </a:solidFill>
                <a:latin typeface="Century Gothic"/>
                <a:sym typeface="Century Gothic"/>
              </a:rPr>
              <a:t>Backlog</a:t>
            </a:r>
            <a:endParaRPr sz="66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9">
            <a:extLst>
              <a:ext uri="{FF2B5EF4-FFF2-40B4-BE49-F238E27FC236}">
                <a16:creationId xmlns:a16="http://schemas.microsoft.com/office/drawing/2014/main" id="{AB27561E-9944-6247-4EA2-C692A25718CC}"/>
              </a:ext>
            </a:extLst>
          </p:cNvPr>
          <p:cNvSpPr/>
          <p:nvPr/>
        </p:nvSpPr>
        <p:spPr>
          <a:xfrm>
            <a:off x="9772499" y="901265"/>
            <a:ext cx="9297222" cy="79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entury Gothic"/>
              <a:buNone/>
            </a:pPr>
            <a:r>
              <a:rPr lang="pl-PL" sz="40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[PLN </a:t>
            </a:r>
            <a:r>
              <a:rPr lang="pl-PL" sz="40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million</a:t>
            </a:r>
            <a:r>
              <a:rPr lang="pl-PL" sz="40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</p:txBody>
      </p:sp>
      <p:pic>
        <p:nvPicPr>
          <p:cNvPr id="362" name="Google Shape;362;p9" descr=" ">
            <a:extLst>
              <a:ext uri="{FF2B5EF4-FFF2-40B4-BE49-F238E27FC236}">
                <a16:creationId xmlns:a16="http://schemas.microsoft.com/office/drawing/2014/main" id="{2CE5409C-FDA3-B89B-775C-20C1B7798C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4348" y="991174"/>
            <a:ext cx="19052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5FCD8DF-F6EF-5671-F3EB-CB33BEF23822}"/>
              </a:ext>
            </a:extLst>
          </p:cNvPr>
          <p:cNvSpPr txBox="1"/>
          <p:nvPr/>
        </p:nvSpPr>
        <p:spPr>
          <a:xfrm>
            <a:off x="2504761" y="12157442"/>
            <a:ext cx="19377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12% </a:t>
            </a:r>
            <a:r>
              <a:rPr lang="pl-PL" sz="48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year</a:t>
            </a:r>
            <a:r>
              <a:rPr lang="pl-PL" sz="4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-on-</a:t>
            </a:r>
            <a:r>
              <a:rPr lang="pl-PL" sz="48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year</a:t>
            </a:r>
            <a:r>
              <a:rPr lang="pl-PL" sz="4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pl-PL" sz="48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increase</a:t>
            </a:r>
            <a:r>
              <a:rPr lang="pl-PL" sz="4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in </a:t>
            </a:r>
            <a:r>
              <a:rPr lang="pl-PL" sz="48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backlog</a:t>
            </a:r>
            <a:r>
              <a:rPr lang="pl-PL" sz="4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pl-PL" sz="48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value</a:t>
            </a:r>
            <a:r>
              <a:rPr lang="pl-PL" sz="4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as of 31 </a:t>
            </a:r>
            <a:r>
              <a:rPr lang="pl-PL" sz="48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July</a:t>
            </a:r>
            <a:r>
              <a:rPr lang="pl-PL" sz="4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2025</a:t>
            </a:r>
            <a:endParaRPr lang="pl-PL" sz="48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42AFD9B9-117A-F719-AC60-7055A45B64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821055"/>
              </p:ext>
            </p:extLst>
          </p:nvPr>
        </p:nvGraphicFramePr>
        <p:xfrm>
          <a:off x="551229" y="2497301"/>
          <a:ext cx="16725498" cy="8013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Group 2">
            <a:extLst>
              <a:ext uri="{FF2B5EF4-FFF2-40B4-BE49-F238E27FC236}">
                <a16:creationId xmlns:a16="http://schemas.microsoft.com/office/drawing/2014/main" id="{4EEE94A1-818E-E07A-E2E0-C31805FE1888}"/>
              </a:ext>
            </a:extLst>
          </p:cNvPr>
          <p:cNvGrpSpPr/>
          <p:nvPr/>
        </p:nvGrpSpPr>
        <p:grpSpPr>
          <a:xfrm>
            <a:off x="18061911" y="2641837"/>
            <a:ext cx="1447697" cy="1406282"/>
            <a:chOff x="0" y="0"/>
            <a:chExt cx="6350000" cy="635000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E0CB1E78-E6B1-2F89-CB79-9D5E1F21110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/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1F6C7D98-3E67-ED66-E1EC-DCC38066B976}"/>
              </a:ext>
            </a:extLst>
          </p:cNvPr>
          <p:cNvSpPr txBox="1"/>
          <p:nvPr/>
        </p:nvSpPr>
        <p:spPr>
          <a:xfrm>
            <a:off x="18421561" y="7283504"/>
            <a:ext cx="510060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4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Planned</a:t>
            </a:r>
            <a:r>
              <a:rPr lang="pl-PL" sz="24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pl-PL" sz="24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backlog</a:t>
            </a:r>
            <a:r>
              <a:rPr lang="pl-PL" sz="24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pl-PL" sz="24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execution</a:t>
            </a:r>
            <a:r>
              <a:rPr lang="pl-PL" sz="24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in </a:t>
            </a:r>
            <a:r>
              <a:rPr lang="pl-PL" sz="2400" b="1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2025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8C2BA982-8D66-BECD-8170-681EB45D43CA}"/>
              </a:ext>
            </a:extLst>
          </p:cNvPr>
          <p:cNvSpPr txBox="1"/>
          <p:nvPr/>
        </p:nvSpPr>
        <p:spPr>
          <a:xfrm>
            <a:off x="18133241" y="4166839"/>
            <a:ext cx="538892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4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Value of </a:t>
            </a:r>
            <a:r>
              <a:rPr lang="pl-PL" sz="24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contracts</a:t>
            </a:r>
            <a:r>
              <a:rPr lang="pl-PL" sz="24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pl-PL" sz="24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pending</a:t>
            </a:r>
            <a:r>
              <a:rPr lang="pl-PL" sz="24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pl-PL" sz="24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signature</a:t>
            </a:r>
            <a:endParaRPr lang="pl-PL" sz="2400" dirty="0">
              <a:solidFill>
                <a:srgbClr val="3A4A6A"/>
              </a:solidFill>
              <a:highlight>
                <a:srgbClr val="FFFF00"/>
              </a:highlight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AA99C7EC-2980-59F2-3DCF-77E0A261FD18}"/>
              </a:ext>
            </a:extLst>
          </p:cNvPr>
          <p:cNvGrpSpPr/>
          <p:nvPr/>
        </p:nvGrpSpPr>
        <p:grpSpPr>
          <a:xfrm>
            <a:off x="18055140" y="2638382"/>
            <a:ext cx="1447697" cy="1406282"/>
            <a:chOff x="0" y="0"/>
            <a:chExt cx="6350000" cy="635000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EFDC114D-71C8-7266-5D20-16534627B60D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/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2" name="TextBox 9">
            <a:extLst>
              <a:ext uri="{FF2B5EF4-FFF2-40B4-BE49-F238E27FC236}">
                <a16:creationId xmlns:a16="http://schemas.microsoft.com/office/drawing/2014/main" id="{E28927E2-ABDE-B20D-2A91-A6930CC55971}"/>
              </a:ext>
            </a:extLst>
          </p:cNvPr>
          <p:cNvSpPr txBox="1"/>
          <p:nvPr/>
        </p:nvSpPr>
        <p:spPr>
          <a:xfrm>
            <a:off x="18857089" y="2457295"/>
            <a:ext cx="5100607" cy="1406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800"/>
              </a:lnSpc>
            </a:pPr>
            <a:r>
              <a:rPr lang="pl-PL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40 </a:t>
            </a:r>
            <a:r>
              <a:rPr lang="pl-PL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million</a:t>
            </a:r>
            <a:r>
              <a:rPr lang="pl-PL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PLN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5A76C186-78A4-6E5B-FDC0-09D265134507}"/>
              </a:ext>
            </a:extLst>
          </p:cNvPr>
          <p:cNvGrpSpPr/>
          <p:nvPr/>
        </p:nvGrpSpPr>
        <p:grpSpPr>
          <a:xfrm>
            <a:off x="18049595" y="5877222"/>
            <a:ext cx="1447697" cy="1406282"/>
            <a:chOff x="0" y="0"/>
            <a:chExt cx="6350000" cy="6350000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34D1B12F-2BEA-8FB9-7ECD-D8A5AAF0E1D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/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2A41CBDA-2148-D864-78FD-34032D013023}"/>
              </a:ext>
            </a:extLst>
          </p:cNvPr>
          <p:cNvSpPr txBox="1"/>
          <p:nvPr/>
        </p:nvSpPr>
        <p:spPr>
          <a:xfrm>
            <a:off x="18797345" y="5713443"/>
            <a:ext cx="5100607" cy="1406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800"/>
              </a:lnSpc>
            </a:pPr>
            <a:r>
              <a:rPr lang="pl-PL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358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million PLN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5FFF7765-882B-137B-A1D2-7E141CBC449A}"/>
              </a:ext>
            </a:extLst>
          </p:cNvPr>
          <p:cNvSpPr txBox="1"/>
          <p:nvPr/>
        </p:nvSpPr>
        <p:spPr>
          <a:xfrm>
            <a:off x="18505207" y="9961713"/>
            <a:ext cx="510060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4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Planned</a:t>
            </a:r>
            <a:r>
              <a:rPr lang="pl-PL" sz="24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pl-PL" sz="24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backlog</a:t>
            </a:r>
            <a:r>
              <a:rPr lang="pl-PL" sz="24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pl-PL" sz="24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execution</a:t>
            </a:r>
            <a:r>
              <a:rPr lang="pl-PL" sz="24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in </a:t>
            </a:r>
            <a:r>
              <a:rPr lang="pl-PL" sz="2400" b="1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2026–2027</a:t>
            </a:r>
            <a:endParaRPr lang="en-US" sz="2400" b="1" dirty="0">
              <a:solidFill>
                <a:srgbClr val="3A4A6A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63BFD12B-7343-F4B1-82B0-5846646D1ABB}"/>
              </a:ext>
            </a:extLst>
          </p:cNvPr>
          <p:cNvGrpSpPr/>
          <p:nvPr/>
        </p:nvGrpSpPr>
        <p:grpSpPr>
          <a:xfrm>
            <a:off x="18133241" y="8555431"/>
            <a:ext cx="1447697" cy="1406282"/>
            <a:chOff x="0" y="0"/>
            <a:chExt cx="6350000" cy="6350000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86C6BB4-50C2-B341-0359-4B856864F851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/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9" name="TextBox 9">
            <a:extLst>
              <a:ext uri="{FF2B5EF4-FFF2-40B4-BE49-F238E27FC236}">
                <a16:creationId xmlns:a16="http://schemas.microsoft.com/office/drawing/2014/main" id="{C9379CBA-7C94-5A48-389D-2C80F7FA3BAD}"/>
              </a:ext>
            </a:extLst>
          </p:cNvPr>
          <p:cNvSpPr txBox="1"/>
          <p:nvPr/>
        </p:nvSpPr>
        <p:spPr>
          <a:xfrm>
            <a:off x="18857089" y="8414350"/>
            <a:ext cx="5100607" cy="1406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800"/>
              </a:lnSpc>
            </a:pPr>
            <a:r>
              <a:rPr lang="pl-PL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318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million PLN</a:t>
            </a:r>
          </a:p>
        </p:txBody>
      </p:sp>
      <p:pic>
        <p:nvPicPr>
          <p:cNvPr id="6" name="Obraz 5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58D36ED-8BD2-F106-05B0-6BDE96CD5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63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4">
          <a:extLst>
            <a:ext uri="{FF2B5EF4-FFF2-40B4-BE49-F238E27FC236}">
              <a16:creationId xmlns:a16="http://schemas.microsoft.com/office/drawing/2014/main" id="{9E4F5DEB-2393-4F49-80A4-0BBCEA605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Karmin, ściana, typografia&#10;&#10;Zawartość wygenerowana przez AI może być niepoprawna.">
            <a:extLst>
              <a:ext uri="{FF2B5EF4-FFF2-40B4-BE49-F238E27FC236}">
                <a16:creationId xmlns:a16="http://schemas.microsoft.com/office/drawing/2014/main" id="{EA783ADE-9770-0307-A33F-FBCDF8B23A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93770"/>
            <a:ext cx="24387176" cy="9122230"/>
          </a:xfrm>
          <a:prstGeom prst="rect">
            <a:avLst/>
          </a:prstGeom>
        </p:spPr>
      </p:pic>
      <p:sp>
        <p:nvSpPr>
          <p:cNvPr id="437" name="Google Shape;437;p11">
            <a:extLst>
              <a:ext uri="{FF2B5EF4-FFF2-40B4-BE49-F238E27FC236}">
                <a16:creationId xmlns:a16="http://schemas.microsoft.com/office/drawing/2014/main" id="{8C3C75AE-6446-933F-0398-9E4FBC93CB73}"/>
              </a:ext>
            </a:extLst>
          </p:cNvPr>
          <p:cNvSpPr/>
          <p:nvPr/>
        </p:nvSpPr>
        <p:spPr>
          <a:xfrm>
            <a:off x="889111" y="1181100"/>
            <a:ext cx="18764479" cy="248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Century Gothic"/>
              <a:buNone/>
            </a:pPr>
            <a:r>
              <a:rPr lang="pl-PL" sz="16600" b="0" i="0" u="none" strike="noStrike" cap="none" dirty="0">
                <a:solidFill>
                  <a:srgbClr val="E2111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02</a:t>
            </a:r>
            <a:r>
              <a:rPr lang="pl-PL" sz="70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70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Financial Results of ELEKTROTIM S.A.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Century Gothic"/>
              <a:buNone/>
            </a:pPr>
            <a:endParaRPr lang="en-US" sz="7000" b="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Century Gothic"/>
              <a:buNone/>
            </a:pPr>
            <a:endParaRPr sz="70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Obraz 1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3323341-6DBA-4929-AAC2-6F9319440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90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7"/>
          <p:cNvSpPr/>
          <p:nvPr/>
        </p:nvSpPr>
        <p:spPr>
          <a:xfrm>
            <a:off x="1588" y="7229"/>
            <a:ext cx="24383874" cy="2158718"/>
          </a:xfrm>
          <a:prstGeom prst="rect">
            <a:avLst/>
          </a:prstGeom>
          <a:solidFill>
            <a:srgbClr val="CDE9ED"/>
          </a:solidFill>
          <a:ln>
            <a:noFill/>
          </a:ln>
        </p:spPr>
        <p:txBody>
          <a:bodyPr spcFirstLastPara="1" wrap="square" lIns="91414" tIns="91414" rIns="91414" bIns="91414" anchor="ctr" anchorCtr="0">
            <a:noAutofit/>
          </a:bodyPr>
          <a:lstStyle/>
          <a:p>
            <a:endParaRPr sz="1800" dirty="0">
              <a:latin typeface="Century Gothic" panose="020B0502020202020204" pitchFamily="34" charset="0"/>
            </a:endParaRPr>
          </a:p>
        </p:txBody>
      </p:sp>
      <p:sp>
        <p:nvSpPr>
          <p:cNvPr id="964" name="Google Shape;964;p17"/>
          <p:cNvSpPr/>
          <p:nvPr/>
        </p:nvSpPr>
        <p:spPr>
          <a:xfrm>
            <a:off x="890584" y="762795"/>
            <a:ext cx="13876794" cy="111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5600"/>
            </a:pPr>
            <a:endParaRPr sz="5598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056CE0A-2AD0-DA2E-1D44-4FF0A303A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679" y="92115"/>
            <a:ext cx="3182968" cy="984906"/>
          </a:xfrm>
          <a:prstGeom prst="rect">
            <a:avLst/>
          </a:prstGeom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0A86CF1-4D81-3AA8-E909-C2DB929E94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874427"/>
              </p:ext>
            </p:extLst>
          </p:nvPr>
        </p:nvGraphicFramePr>
        <p:xfrm>
          <a:off x="889110" y="2920718"/>
          <a:ext cx="15555030" cy="8759210"/>
        </p:xfrm>
        <a:graphic>
          <a:graphicData uri="http://schemas.openxmlformats.org/drawingml/2006/table">
            <a:tbl>
              <a:tblPr/>
              <a:tblGrid>
                <a:gridCol w="6836028">
                  <a:extLst>
                    <a:ext uri="{9D8B030D-6E8A-4147-A177-3AD203B41FA5}">
                      <a16:colId xmlns:a16="http://schemas.microsoft.com/office/drawing/2014/main" val="2309306722"/>
                    </a:ext>
                  </a:extLst>
                </a:gridCol>
                <a:gridCol w="2537926">
                  <a:extLst>
                    <a:ext uri="{9D8B030D-6E8A-4147-A177-3AD203B41FA5}">
                      <a16:colId xmlns:a16="http://schemas.microsoft.com/office/drawing/2014/main" val="2878221425"/>
                    </a:ext>
                  </a:extLst>
                </a:gridCol>
                <a:gridCol w="2005780">
                  <a:extLst>
                    <a:ext uri="{9D8B030D-6E8A-4147-A177-3AD203B41FA5}">
                      <a16:colId xmlns:a16="http://schemas.microsoft.com/office/drawing/2014/main" val="2256430972"/>
                    </a:ext>
                  </a:extLst>
                </a:gridCol>
                <a:gridCol w="2005780">
                  <a:extLst>
                    <a:ext uri="{9D8B030D-6E8A-4147-A177-3AD203B41FA5}">
                      <a16:colId xmlns:a16="http://schemas.microsoft.com/office/drawing/2014/main" val="2042867002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329218739"/>
                    </a:ext>
                  </a:extLst>
                </a:gridCol>
                <a:gridCol w="2144116">
                  <a:extLst>
                    <a:ext uri="{9D8B030D-6E8A-4147-A177-3AD203B41FA5}">
                      <a16:colId xmlns:a16="http://schemas.microsoft.com/office/drawing/2014/main" val="2745221424"/>
                    </a:ext>
                  </a:extLst>
                </a:gridCol>
              </a:tblGrid>
              <a:tr h="1404892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l-PL" sz="2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Item</a:t>
                      </a: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0A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1H 2025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0A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1H 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0A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Change</a:t>
                      </a: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0A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Change</a:t>
                      </a:r>
                      <a:r>
                        <a:rPr lang="pl-PL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 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0A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005723"/>
                  </a:ext>
                </a:extLst>
              </a:tr>
              <a:tr h="5619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Sales </a:t>
                      </a:r>
                      <a:r>
                        <a:rPr lang="pl-P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revenue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202 545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172 947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29 598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966798"/>
                  </a:ext>
                </a:extLst>
              </a:tr>
              <a:tr h="5619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Gross profit on </a:t>
                      </a:r>
                      <a:r>
                        <a:rPr lang="pl-P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sales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24 067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25 522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-1 455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991338"/>
                  </a:ext>
                </a:extLst>
              </a:tr>
              <a:tr h="58639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Gross </a:t>
                      </a:r>
                      <a:r>
                        <a:rPr lang="pl-PL" sz="2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margin</a:t>
                      </a:r>
                      <a:endParaRPr lang="pl-PL" sz="2400" b="0" i="1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11,9%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14,8%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-2,9pp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pl-PL" sz="2400" b="0" i="1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481237"/>
                  </a:ext>
                </a:extLst>
              </a:tr>
              <a:tr h="5619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Selling</a:t>
                      </a: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expenses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6 015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5 508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pl-PL" sz="2400" b="0" i="1" u="none" strike="noStrike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522891"/>
                  </a:ext>
                </a:extLst>
              </a:tr>
              <a:tr h="5619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General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administrative</a:t>
                      </a: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expenses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8 285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8 040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pl-PL" sz="2400" b="0" i="1" u="none" strike="noStrike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4379238"/>
                  </a:ext>
                </a:extLst>
              </a:tr>
              <a:tr h="5619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Operating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balance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3 927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-3 108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pl-PL" sz="2400" b="0" i="1" u="none" strike="noStrike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-79%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362603"/>
                  </a:ext>
                </a:extLst>
              </a:tr>
              <a:tr h="5619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Operating profit (EBIT)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10 586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15 901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-5 315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pl-PL" sz="2400" b="1" i="1" u="none" strike="noStrike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-33%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941107"/>
                  </a:ext>
                </a:extLst>
              </a:tr>
              <a:tr h="5619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Operating </a:t>
                      </a:r>
                      <a:r>
                        <a:rPr lang="pl-PL" sz="2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margin</a:t>
                      </a:r>
                      <a:endParaRPr lang="pl-PL" sz="2400" b="0" i="1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5,2%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9,2%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-4,0pp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pl-PL" sz="2400" b="0" i="1" u="none" strike="noStrike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804320"/>
                  </a:ext>
                </a:extLst>
              </a:tr>
              <a:tr h="58639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EBITDA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13 006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17 898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-4 892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pl-PL" sz="2400" b="1" i="0" u="none" strike="noStrike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-27%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742461"/>
                  </a:ext>
                </a:extLst>
              </a:tr>
              <a:tr h="5619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Financial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result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-1 075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-386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-689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pl-PL" sz="2400" b="0" i="0" u="none" strike="noStrike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840422"/>
                  </a:ext>
                </a:extLst>
              </a:tr>
              <a:tr h="5619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Gross profit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9 511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15 515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-6 004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pl-PL" sz="2400" b="0" i="0" u="none" strike="noStrike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-39%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0668601"/>
                  </a:ext>
                </a:extLst>
              </a:tr>
              <a:tr h="5619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Net profit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7 321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13 033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-5 712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pl-PL" sz="2400" b="1" i="0" u="none" strike="noStrike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-44%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3334016"/>
                  </a:ext>
                </a:extLst>
              </a:tr>
              <a:tr h="56195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Net </a:t>
                      </a:r>
                      <a:r>
                        <a:rPr lang="pl-PL" sz="2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margin</a:t>
                      </a:r>
                      <a:endParaRPr lang="pl-PL" sz="2400" b="0" i="1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3,6%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-3,9pp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pl-PL" sz="2400" b="0" i="1" u="none" strike="noStrike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571002"/>
                  </a:ext>
                </a:extLst>
              </a:tr>
            </a:tbl>
          </a:graphicData>
        </a:graphic>
      </p:graphicFrame>
      <p:sp>
        <p:nvSpPr>
          <p:cNvPr id="3" name="Google Shape;470;g33cea2f3bc5_0_0">
            <a:extLst>
              <a:ext uri="{FF2B5EF4-FFF2-40B4-BE49-F238E27FC236}">
                <a16:creationId xmlns:a16="http://schemas.microsoft.com/office/drawing/2014/main" id="{10035D29-BB84-3A9C-7152-42BFB456ED85}"/>
              </a:ext>
            </a:extLst>
          </p:cNvPr>
          <p:cNvSpPr/>
          <p:nvPr/>
        </p:nvSpPr>
        <p:spPr>
          <a:xfrm>
            <a:off x="889110" y="762000"/>
            <a:ext cx="15112889" cy="104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SzPts val="5600"/>
              <a:buFont typeface="Arial"/>
              <a:buNone/>
            </a:pPr>
            <a:r>
              <a:rPr lang="en-US" sz="6600" dirty="0">
                <a:solidFill>
                  <a:srgbClr val="002060"/>
                </a:solidFill>
                <a:latin typeface="Century Gothic"/>
                <a:sym typeface="Century Gothic"/>
              </a:rPr>
              <a:t>Income Statement</a:t>
            </a:r>
            <a:endParaRPr sz="6600" dirty="0">
              <a:solidFill>
                <a:srgbClr val="002060"/>
              </a:solidFill>
              <a:latin typeface="Century Gothic"/>
              <a:sym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80A5384-5B73-EAB2-851B-80DD7F538373}"/>
              </a:ext>
            </a:extLst>
          </p:cNvPr>
          <p:cNvSpPr txBox="1"/>
          <p:nvPr/>
        </p:nvSpPr>
        <p:spPr>
          <a:xfrm>
            <a:off x="10129207" y="891290"/>
            <a:ext cx="121951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3200"/>
              <a:defRPr/>
            </a:pPr>
            <a:r>
              <a:rPr lang="pl-PL" sz="3200" dirty="0" err="1">
                <a:solidFill>
                  <a:srgbClr val="002060"/>
                </a:solidFill>
                <a:latin typeface="Century Gothic"/>
              </a:rPr>
              <a:t>Standalone</a:t>
            </a:r>
            <a:r>
              <a:rPr lang="pl-PL" sz="32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pl-PL" sz="3200" dirty="0" err="1">
                <a:solidFill>
                  <a:srgbClr val="002060"/>
                </a:solidFill>
                <a:latin typeface="Century Gothic"/>
              </a:rPr>
              <a:t>results</a:t>
            </a:r>
            <a:r>
              <a:rPr lang="pl-PL" sz="3200" dirty="0">
                <a:solidFill>
                  <a:srgbClr val="002060"/>
                </a:solidFill>
                <a:latin typeface="Century Gothic"/>
              </a:rPr>
              <a:t> for 1H 2025 (PLN ‘000)</a:t>
            </a:r>
          </a:p>
        </p:txBody>
      </p:sp>
      <p:pic>
        <p:nvPicPr>
          <p:cNvPr id="6" name="Google Shape;673;p14" descr=" ">
            <a:extLst>
              <a:ext uri="{FF2B5EF4-FFF2-40B4-BE49-F238E27FC236}">
                <a16:creationId xmlns:a16="http://schemas.microsoft.com/office/drawing/2014/main" id="{5D267B0B-8311-B95E-8A47-AFBAEB936E1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2323" y="844774"/>
            <a:ext cx="19050" cy="609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85F78B43-E885-E5A8-314B-408A7802FEEE}"/>
              </a:ext>
            </a:extLst>
          </p:cNvPr>
          <p:cNvCxnSpPr>
            <a:cxnSpLocks/>
          </p:cNvCxnSpPr>
          <p:nvPr/>
        </p:nvCxnSpPr>
        <p:spPr>
          <a:xfrm>
            <a:off x="16240539" y="7454348"/>
            <a:ext cx="1224501" cy="0"/>
          </a:xfrm>
          <a:prstGeom prst="straightConnector1">
            <a:avLst/>
          </a:prstGeom>
          <a:ln w="444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2">
            <a:extLst>
              <a:ext uri="{FF2B5EF4-FFF2-40B4-BE49-F238E27FC236}">
                <a16:creationId xmlns:a16="http://schemas.microsoft.com/office/drawing/2014/main" id="{E71E533F-49AB-DC73-AC9A-8C7FE4D3192C}"/>
              </a:ext>
            </a:extLst>
          </p:cNvPr>
          <p:cNvGrpSpPr/>
          <p:nvPr/>
        </p:nvGrpSpPr>
        <p:grpSpPr>
          <a:xfrm>
            <a:off x="17630544" y="5949432"/>
            <a:ext cx="1447697" cy="1406282"/>
            <a:chOff x="0" y="0"/>
            <a:chExt cx="6350000" cy="63500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D6DC55EF-0904-2A79-0DD8-154E89A8675D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/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64ACC8C6-F7D2-C1FC-86A7-02D2804BE107}"/>
              </a:ext>
            </a:extLst>
          </p:cNvPr>
          <p:cNvGrpSpPr/>
          <p:nvPr/>
        </p:nvGrpSpPr>
        <p:grpSpPr>
          <a:xfrm>
            <a:off x="17630544" y="7454348"/>
            <a:ext cx="1447697" cy="1406282"/>
            <a:chOff x="0" y="0"/>
            <a:chExt cx="6350000" cy="6350000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777AE86D-583C-4BF7-4A8B-6AE145EBEFFC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/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D9D1FE0-6A07-26DD-D03C-69699D5ED36B}"/>
              </a:ext>
            </a:extLst>
          </p:cNvPr>
          <p:cNvSpPr txBox="1"/>
          <p:nvPr/>
        </p:nvSpPr>
        <p:spPr>
          <a:xfrm>
            <a:off x="18483883" y="6390194"/>
            <a:ext cx="50141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pl-PL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Change</a:t>
            </a:r>
            <a:r>
              <a:rPr lang="pl-P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in </a:t>
            </a:r>
            <a:r>
              <a:rPr lang="pl-PL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provisions</a:t>
            </a:r>
            <a:r>
              <a:rPr lang="pl-P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policy: </a:t>
            </a:r>
            <a:r>
              <a:rPr lang="pl-PL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increase</a:t>
            </a:r>
            <a:r>
              <a:rPr lang="pl-P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of PLN 2.6 </a:t>
            </a:r>
            <a:r>
              <a:rPr lang="pl-PL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million</a:t>
            </a:r>
            <a:endParaRPr lang="pl-PL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5D26972-C949-95B4-0B3D-C40A0A2FED16}"/>
              </a:ext>
            </a:extLst>
          </p:cNvPr>
          <p:cNvSpPr txBox="1"/>
          <p:nvPr/>
        </p:nvSpPr>
        <p:spPr>
          <a:xfrm>
            <a:off x="18483882" y="8005157"/>
            <a:ext cx="59015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pl-P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No </a:t>
            </a:r>
            <a:r>
              <a:rPr lang="pl-PL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positive</a:t>
            </a:r>
            <a:r>
              <a:rPr lang="pl-P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effect</a:t>
            </a:r>
            <a:r>
              <a:rPr lang="pl-P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from the </a:t>
            </a:r>
            <a:r>
              <a:rPr lang="pl-PL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release</a:t>
            </a:r>
            <a:r>
              <a:rPr lang="pl-P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of </a:t>
            </a:r>
            <a:r>
              <a:rPr lang="pl-PL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provisions</a:t>
            </a:r>
            <a:r>
              <a:rPr lang="pl-P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related</a:t>
            </a:r>
            <a:r>
              <a:rPr lang="pl-P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to RZI Gdynia</a:t>
            </a:r>
          </a:p>
        </p:txBody>
      </p:sp>
    </p:spTree>
    <p:extLst>
      <p:ext uri="{BB962C8B-B14F-4D97-AF65-F5344CB8AC3E}">
        <p14:creationId xmlns:p14="http://schemas.microsoft.com/office/powerpoint/2010/main" val="743528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4"/>
          <p:cNvSpPr/>
          <p:nvPr/>
        </p:nvSpPr>
        <p:spPr>
          <a:xfrm>
            <a:off x="1714" y="-14681"/>
            <a:ext cx="24383874" cy="2158718"/>
          </a:xfrm>
          <a:prstGeom prst="rect">
            <a:avLst/>
          </a:prstGeom>
          <a:solidFill>
            <a:srgbClr val="CDE9ED"/>
          </a:solidFill>
          <a:ln>
            <a:noFill/>
          </a:ln>
        </p:spPr>
        <p:txBody>
          <a:bodyPr spcFirstLastPara="1" wrap="square" lIns="91414" tIns="91414" rIns="91414" bIns="91414" anchor="ctr" anchorCtr="0">
            <a:noAutofit/>
          </a:bodyPr>
          <a:lstStyle/>
          <a:p>
            <a:endParaRPr sz="1800" dirty="0">
              <a:latin typeface="Century Gothic" panose="020B0502020202020204" pitchFamily="34" charset="0"/>
            </a:endParaRPr>
          </a:p>
        </p:txBody>
      </p:sp>
      <p:sp>
        <p:nvSpPr>
          <p:cNvPr id="671" name="Google Shape;671;p14"/>
          <p:cNvSpPr/>
          <p:nvPr/>
        </p:nvSpPr>
        <p:spPr>
          <a:xfrm>
            <a:off x="890583" y="762795"/>
            <a:ext cx="16126178" cy="111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5600"/>
            </a:pPr>
            <a:r>
              <a:rPr lang="en-US" sz="6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Standalone Revenues</a:t>
            </a:r>
          </a:p>
        </p:txBody>
      </p:sp>
      <p:sp>
        <p:nvSpPr>
          <p:cNvPr id="672" name="Google Shape;672;p14"/>
          <p:cNvSpPr/>
          <p:nvPr/>
        </p:nvSpPr>
        <p:spPr>
          <a:xfrm>
            <a:off x="12652703" y="938048"/>
            <a:ext cx="5919540" cy="79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4000"/>
            </a:pPr>
            <a:r>
              <a:rPr lang="pl-PL" sz="4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by Segment</a:t>
            </a:r>
            <a:endParaRPr sz="4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3" name="Google Shape;673;p14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58965" y="982169"/>
            <a:ext cx="19050" cy="6095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30">
            <a:extLst>
              <a:ext uri="{FF2B5EF4-FFF2-40B4-BE49-F238E27FC236}">
                <a16:creationId xmlns:a16="http://schemas.microsoft.com/office/drawing/2014/main" id="{75010C9C-336F-B5DB-6233-4FF5139ECD06}"/>
              </a:ext>
            </a:extLst>
          </p:cNvPr>
          <p:cNvSpPr/>
          <p:nvPr/>
        </p:nvSpPr>
        <p:spPr>
          <a:xfrm>
            <a:off x="1309681" y="12445273"/>
            <a:ext cx="2913872" cy="564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dirty="0">
                <a:solidFill>
                  <a:srgbClr val="000000">
                    <a:alpha val="100000"/>
                  </a:srgbClr>
                </a:solidFill>
                <a:latin typeface="Century Gothic" panose="020B0502020202020204" pitchFamily="34" charset="0"/>
                <a:ea typeface="Century Gothic Regular" pitchFamily="34" charset="-122"/>
                <a:cs typeface="Century Gothic Regular" pitchFamily="34" charset="-120"/>
              </a:rPr>
              <a:t>(PLN ‘000)</a:t>
            </a:r>
          </a:p>
        </p:txBody>
      </p:sp>
      <p:pic>
        <p:nvPicPr>
          <p:cNvPr id="2" name="Obraz 1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1D579CB-1769-B0CA-B640-BBA73D272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679" y="92115"/>
            <a:ext cx="3182968" cy="984906"/>
          </a:xfrm>
          <a:prstGeom prst="rect">
            <a:avLst/>
          </a:prstGeom>
        </p:spPr>
      </p:pic>
      <p:pic>
        <p:nvPicPr>
          <p:cNvPr id="3" name="Obraz 2" descr="Obraz zawierający Grafika, projekt graficzny, symbol, zrzut ekran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CFD763B-B15C-B37C-1DE4-C00086562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9359" y="9849697"/>
            <a:ext cx="4441272" cy="4454650"/>
          </a:xfrm>
          <a:prstGeom prst="rect">
            <a:avLst/>
          </a:prstGeom>
        </p:spPr>
      </p:pic>
      <p:graphicFrame>
        <p:nvGraphicFramePr>
          <p:cNvPr id="12" name="Wykres 11">
            <a:extLst>
              <a:ext uri="{FF2B5EF4-FFF2-40B4-BE49-F238E27FC236}">
                <a16:creationId xmlns:a16="http://schemas.microsoft.com/office/drawing/2014/main" id="{24FC41F8-CBF4-437E-970A-033CA8465A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428791"/>
              </p:ext>
            </p:extLst>
          </p:nvPr>
        </p:nvGraphicFramePr>
        <p:xfrm>
          <a:off x="1729409" y="2682307"/>
          <a:ext cx="19069950" cy="9762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36F9DAB-FD36-F08D-944B-B456B5809B4C}"/>
              </a:ext>
            </a:extLst>
          </p:cNvPr>
          <p:cNvSpPr txBox="1"/>
          <p:nvPr/>
        </p:nvSpPr>
        <p:spPr>
          <a:xfrm>
            <a:off x="6331767" y="7136455"/>
            <a:ext cx="129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Century Gothic" panose="020B0502020202020204" pitchFamily="34" charset="0"/>
              </a:rPr>
              <a:t>59%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7E7E5B3-F18F-3C86-6705-5D78A7E81492}"/>
              </a:ext>
            </a:extLst>
          </p:cNvPr>
          <p:cNvSpPr txBox="1"/>
          <p:nvPr/>
        </p:nvSpPr>
        <p:spPr>
          <a:xfrm>
            <a:off x="6447276" y="9862597"/>
            <a:ext cx="129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41%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8509F92-EAB2-E024-F48B-5407028AAE54}"/>
              </a:ext>
            </a:extLst>
          </p:cNvPr>
          <p:cNvSpPr txBox="1"/>
          <p:nvPr/>
        </p:nvSpPr>
        <p:spPr>
          <a:xfrm>
            <a:off x="12804906" y="7741587"/>
            <a:ext cx="129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Century Gothic" panose="020B0502020202020204" pitchFamily="34" charset="0"/>
              </a:rPr>
              <a:t>61%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4BFB3B4-A34F-5EB7-4B5A-BF64EE655B16}"/>
              </a:ext>
            </a:extLst>
          </p:cNvPr>
          <p:cNvSpPr txBox="1"/>
          <p:nvPr/>
        </p:nvSpPr>
        <p:spPr>
          <a:xfrm>
            <a:off x="12795155" y="10093430"/>
            <a:ext cx="129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39%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>
          <a:extLst>
            <a:ext uri="{FF2B5EF4-FFF2-40B4-BE49-F238E27FC236}">
              <a16:creationId xmlns:a16="http://schemas.microsoft.com/office/drawing/2014/main" id="{8F5ED71A-F7BC-1FBA-5C62-91AE9C19B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7">
            <a:extLst>
              <a:ext uri="{FF2B5EF4-FFF2-40B4-BE49-F238E27FC236}">
                <a16:creationId xmlns:a16="http://schemas.microsoft.com/office/drawing/2014/main" id="{87101FA5-C916-AA2C-4BDE-4F426EF1EF1D}"/>
              </a:ext>
            </a:extLst>
          </p:cNvPr>
          <p:cNvSpPr/>
          <p:nvPr/>
        </p:nvSpPr>
        <p:spPr>
          <a:xfrm>
            <a:off x="1588" y="7229"/>
            <a:ext cx="24383874" cy="2158718"/>
          </a:xfrm>
          <a:prstGeom prst="rect">
            <a:avLst/>
          </a:prstGeom>
          <a:solidFill>
            <a:srgbClr val="CDE9ED"/>
          </a:solidFill>
          <a:ln>
            <a:noFill/>
          </a:ln>
        </p:spPr>
        <p:txBody>
          <a:bodyPr spcFirstLastPara="1" wrap="square" lIns="91414" tIns="91414" rIns="91414" bIns="91414" anchor="ctr" anchorCtr="0">
            <a:noAutofit/>
          </a:bodyPr>
          <a:lstStyle/>
          <a:p>
            <a:endParaRPr sz="1800" dirty="0">
              <a:latin typeface="Century Gothic" panose="020B0502020202020204" pitchFamily="34" charset="0"/>
            </a:endParaRPr>
          </a:p>
        </p:txBody>
      </p:sp>
      <p:sp>
        <p:nvSpPr>
          <p:cNvPr id="964" name="Google Shape;964;p17">
            <a:extLst>
              <a:ext uri="{FF2B5EF4-FFF2-40B4-BE49-F238E27FC236}">
                <a16:creationId xmlns:a16="http://schemas.microsoft.com/office/drawing/2014/main" id="{9F70A94B-251E-EB7F-3491-E1EC538ACAE3}"/>
              </a:ext>
            </a:extLst>
          </p:cNvPr>
          <p:cNvSpPr/>
          <p:nvPr/>
        </p:nvSpPr>
        <p:spPr>
          <a:xfrm>
            <a:off x="890584" y="762795"/>
            <a:ext cx="13876794" cy="111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5600"/>
            </a:pPr>
            <a:endParaRPr sz="5598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 30">
            <a:extLst>
              <a:ext uri="{FF2B5EF4-FFF2-40B4-BE49-F238E27FC236}">
                <a16:creationId xmlns:a16="http://schemas.microsoft.com/office/drawing/2014/main" id="{54CD3B8F-599F-52E9-4B2A-6E26621507F3}"/>
              </a:ext>
            </a:extLst>
          </p:cNvPr>
          <p:cNvSpPr/>
          <p:nvPr/>
        </p:nvSpPr>
        <p:spPr>
          <a:xfrm>
            <a:off x="1250055" y="12926707"/>
            <a:ext cx="2913872" cy="564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dirty="0">
                <a:solidFill>
                  <a:srgbClr val="000000">
                    <a:alpha val="100000"/>
                  </a:srgbClr>
                </a:solidFill>
                <a:latin typeface="Century Gothic" panose="020B0502020202020204" pitchFamily="34" charset="0"/>
                <a:ea typeface="Century Gothic Regular" pitchFamily="34" charset="-122"/>
                <a:cs typeface="Century Gothic Regular" pitchFamily="34" charset="-120"/>
              </a:rPr>
              <a:t>(PLN ‘000)</a:t>
            </a:r>
          </a:p>
          <a:p>
            <a:endParaRPr lang="en-US" sz="2400" dirty="0">
              <a:solidFill>
                <a:srgbClr val="000000">
                  <a:alpha val="100000"/>
                </a:srgbClr>
              </a:solidFill>
              <a:latin typeface="Century Gothic" panose="020B0502020202020204" pitchFamily="34" charset="0"/>
              <a:ea typeface="Century Gothic Regular" pitchFamily="34" charset="-122"/>
              <a:cs typeface="Century Gothic Regular" pitchFamily="34" charset="-120"/>
            </a:endParaRPr>
          </a:p>
        </p:txBody>
      </p:sp>
      <p:pic>
        <p:nvPicPr>
          <p:cNvPr id="4" name="Obraz 3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940B2DF-EA03-4B15-A6C9-33BE53C56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679" y="92115"/>
            <a:ext cx="3182968" cy="984906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DAF35DD-478B-5DB3-02AD-FFD87631B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412638"/>
              </p:ext>
            </p:extLst>
          </p:nvPr>
        </p:nvGraphicFramePr>
        <p:xfrm>
          <a:off x="4163927" y="2972304"/>
          <a:ext cx="15698822" cy="9054172"/>
        </p:xfrm>
        <a:graphic>
          <a:graphicData uri="http://schemas.openxmlformats.org/drawingml/2006/table">
            <a:tbl>
              <a:tblPr/>
              <a:tblGrid>
                <a:gridCol w="8238350">
                  <a:extLst>
                    <a:ext uri="{9D8B030D-6E8A-4147-A177-3AD203B41FA5}">
                      <a16:colId xmlns:a16="http://schemas.microsoft.com/office/drawing/2014/main" val="2503370540"/>
                    </a:ext>
                  </a:extLst>
                </a:gridCol>
                <a:gridCol w="1792694">
                  <a:extLst>
                    <a:ext uri="{9D8B030D-6E8A-4147-A177-3AD203B41FA5}">
                      <a16:colId xmlns:a16="http://schemas.microsoft.com/office/drawing/2014/main" val="1946689346"/>
                    </a:ext>
                  </a:extLst>
                </a:gridCol>
                <a:gridCol w="1672358">
                  <a:extLst>
                    <a:ext uri="{9D8B030D-6E8A-4147-A177-3AD203B41FA5}">
                      <a16:colId xmlns:a16="http://schemas.microsoft.com/office/drawing/2014/main" val="25443094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829116427"/>
                    </a:ext>
                  </a:extLst>
                </a:gridCol>
                <a:gridCol w="2096062">
                  <a:extLst>
                    <a:ext uri="{9D8B030D-6E8A-4147-A177-3AD203B41FA5}">
                      <a16:colId xmlns:a16="http://schemas.microsoft.com/office/drawing/2014/main" val="2452782635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156917881"/>
                    </a:ext>
                  </a:extLst>
                </a:gridCol>
                <a:gridCol w="1848558">
                  <a:extLst>
                    <a:ext uri="{9D8B030D-6E8A-4147-A177-3AD203B41FA5}">
                      <a16:colId xmlns:a16="http://schemas.microsoft.com/office/drawing/2014/main" val="4134801967"/>
                    </a:ext>
                  </a:extLst>
                </a:gridCol>
              </a:tblGrid>
              <a:tr h="800062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l-PL" sz="2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Item</a:t>
                      </a: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0A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30.06.2025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0A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31.12.2024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0A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Change</a:t>
                      </a: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0A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Change</a:t>
                      </a:r>
                      <a:r>
                        <a:rPr lang="pl-PL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 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0A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828636"/>
                  </a:ext>
                </a:extLst>
              </a:tr>
              <a:tr h="7776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Non-</a:t>
                      </a:r>
                      <a:r>
                        <a:rPr lang="pl-P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current</a:t>
                      </a: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pl-P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assets</a:t>
                      </a: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pl-P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incl</a:t>
                      </a: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.: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38 277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37 980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864530"/>
                  </a:ext>
                </a:extLst>
              </a:tr>
              <a:tr h="7776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Intangible</a:t>
                      </a: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assets</a:t>
                      </a: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and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goodwill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2 830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2 785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986406"/>
                  </a:ext>
                </a:extLst>
              </a:tr>
              <a:tr h="7776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Property</a:t>
                      </a: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, plant and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equipment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19 808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19 519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952727"/>
                  </a:ext>
                </a:extLst>
              </a:tr>
              <a:tr h="123268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Long</a:t>
                      </a: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-term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investments</a:t>
                      </a: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and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</a:t>
                      </a: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non-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financial</a:t>
                      </a: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assets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15 639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15 676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069688"/>
                  </a:ext>
                </a:extLst>
              </a:tr>
              <a:tr h="80006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Current</a:t>
                      </a: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pl-P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assets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219 558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220 647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-1 089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505398"/>
                  </a:ext>
                </a:extLst>
              </a:tr>
              <a:tr h="7776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Inventories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4 499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8 460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-3 961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-47%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626032"/>
                  </a:ext>
                </a:extLst>
              </a:tr>
              <a:tr h="7776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Trade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receivables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95 019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90 063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4 956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577539"/>
                  </a:ext>
                </a:extLst>
              </a:tr>
              <a:tr h="7776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Contract</a:t>
                      </a: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assets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112 331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74 783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37 548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409003"/>
                  </a:ext>
                </a:extLst>
              </a:tr>
              <a:tr h="7776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Cash and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cash</a:t>
                      </a: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equivalents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7 709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47 341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-39 632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-84%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933868"/>
                  </a:ext>
                </a:extLst>
              </a:tr>
              <a:tr h="7776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 </a:t>
                      </a:r>
                      <a:r>
                        <a:rPr lang="pl-P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assets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257 835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258 627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-792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137027"/>
                  </a:ext>
                </a:extLst>
              </a:tr>
            </a:tbl>
          </a:graphicData>
        </a:graphic>
      </p:graphicFrame>
      <p:sp>
        <p:nvSpPr>
          <p:cNvPr id="2" name="Text 28">
            <a:extLst>
              <a:ext uri="{FF2B5EF4-FFF2-40B4-BE49-F238E27FC236}">
                <a16:creationId xmlns:a16="http://schemas.microsoft.com/office/drawing/2014/main" id="{F41145A8-A257-8738-34DF-ABC9B76E0659}"/>
              </a:ext>
            </a:extLst>
          </p:cNvPr>
          <p:cNvSpPr/>
          <p:nvPr/>
        </p:nvSpPr>
        <p:spPr>
          <a:xfrm>
            <a:off x="1309681" y="699302"/>
            <a:ext cx="12463091" cy="922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6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Standalone</a:t>
            </a:r>
            <a:r>
              <a:rPr lang="pl-PL" sz="6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6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Balance</a:t>
            </a:r>
            <a:r>
              <a:rPr lang="pl-PL" sz="6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6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Sheet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sp>
        <p:nvSpPr>
          <p:cNvPr id="5" name="Text 29">
            <a:extLst>
              <a:ext uri="{FF2B5EF4-FFF2-40B4-BE49-F238E27FC236}">
                <a16:creationId xmlns:a16="http://schemas.microsoft.com/office/drawing/2014/main" id="{8B366B10-1A2B-2DB3-74A2-900E1453D667}"/>
              </a:ext>
            </a:extLst>
          </p:cNvPr>
          <p:cNvSpPr/>
          <p:nvPr/>
        </p:nvSpPr>
        <p:spPr>
          <a:xfrm>
            <a:off x="16075471" y="1005906"/>
            <a:ext cx="6007292" cy="495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3196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 Regular" pitchFamily="34" charset="-122"/>
              </a:rPr>
              <a:t>Assets</a:t>
            </a:r>
            <a:endParaRPr lang="en-US" sz="3196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 22" descr=" ">
            <a:extLst>
              <a:ext uri="{FF2B5EF4-FFF2-40B4-BE49-F238E27FC236}">
                <a16:creationId xmlns:a16="http://schemas.microsoft.com/office/drawing/2014/main" id="{E43282CA-1986-8F20-EBCA-8EB1AEF65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24947" y="1005906"/>
            <a:ext cx="12700" cy="4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7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>
          <a:extLst>
            <a:ext uri="{FF2B5EF4-FFF2-40B4-BE49-F238E27FC236}">
              <a16:creationId xmlns:a16="http://schemas.microsoft.com/office/drawing/2014/main" id="{216CDC87-AE58-6B2E-51AD-FAEE509A0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7">
            <a:extLst>
              <a:ext uri="{FF2B5EF4-FFF2-40B4-BE49-F238E27FC236}">
                <a16:creationId xmlns:a16="http://schemas.microsoft.com/office/drawing/2014/main" id="{398C0F60-5743-286D-28E3-F03960AE4707}"/>
              </a:ext>
            </a:extLst>
          </p:cNvPr>
          <p:cNvSpPr/>
          <p:nvPr/>
        </p:nvSpPr>
        <p:spPr>
          <a:xfrm>
            <a:off x="1588" y="7229"/>
            <a:ext cx="24383874" cy="2158718"/>
          </a:xfrm>
          <a:prstGeom prst="rect">
            <a:avLst/>
          </a:prstGeom>
          <a:solidFill>
            <a:srgbClr val="CDE9ED"/>
          </a:solidFill>
          <a:ln>
            <a:noFill/>
          </a:ln>
        </p:spPr>
        <p:txBody>
          <a:bodyPr spcFirstLastPara="1" wrap="square" lIns="91414" tIns="91414" rIns="91414" bIns="91414" anchor="ctr" anchorCtr="0">
            <a:noAutofit/>
          </a:bodyPr>
          <a:lstStyle/>
          <a:p>
            <a:endParaRPr sz="1800" dirty="0">
              <a:latin typeface="Century Gothic" panose="020B0502020202020204" pitchFamily="34" charset="0"/>
            </a:endParaRPr>
          </a:p>
        </p:txBody>
      </p:sp>
      <p:sp>
        <p:nvSpPr>
          <p:cNvPr id="9" name="Text 30">
            <a:extLst>
              <a:ext uri="{FF2B5EF4-FFF2-40B4-BE49-F238E27FC236}">
                <a16:creationId xmlns:a16="http://schemas.microsoft.com/office/drawing/2014/main" id="{035FCF8F-8975-1944-716C-39D132C41335}"/>
              </a:ext>
            </a:extLst>
          </p:cNvPr>
          <p:cNvSpPr/>
          <p:nvPr/>
        </p:nvSpPr>
        <p:spPr>
          <a:xfrm>
            <a:off x="1250055" y="12926707"/>
            <a:ext cx="2913872" cy="564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dirty="0">
                <a:solidFill>
                  <a:srgbClr val="000000">
                    <a:alpha val="100000"/>
                  </a:srgbClr>
                </a:solidFill>
                <a:latin typeface="Century Gothic" panose="020B0502020202020204" pitchFamily="34" charset="0"/>
                <a:ea typeface="Century Gothic Regular" pitchFamily="34" charset="-122"/>
                <a:cs typeface="Century Gothic Regular" pitchFamily="34" charset="-120"/>
              </a:rPr>
              <a:t>(PLN ‘000)</a:t>
            </a:r>
          </a:p>
          <a:p>
            <a:endParaRPr lang="en-US" sz="2400" dirty="0">
              <a:solidFill>
                <a:srgbClr val="000000">
                  <a:alpha val="100000"/>
                </a:srgbClr>
              </a:solidFill>
              <a:latin typeface="Century Gothic" panose="020B0502020202020204" pitchFamily="34" charset="0"/>
              <a:ea typeface="Century Gothic Regular" pitchFamily="34" charset="-122"/>
              <a:cs typeface="Century Gothic Regular" pitchFamily="34" charset="-120"/>
            </a:endParaRPr>
          </a:p>
        </p:txBody>
      </p:sp>
      <p:pic>
        <p:nvPicPr>
          <p:cNvPr id="4" name="Obraz 3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D81B567-CA8C-A6AC-FAB8-2394143F0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679" y="92115"/>
            <a:ext cx="3182968" cy="984906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B3F987D-D72B-58EA-28CA-58CBEF9340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325208"/>
              </p:ext>
            </p:extLst>
          </p:nvPr>
        </p:nvGraphicFramePr>
        <p:xfrm>
          <a:off x="4368515" y="4272116"/>
          <a:ext cx="16107280" cy="5171768"/>
        </p:xfrm>
        <a:graphic>
          <a:graphicData uri="http://schemas.openxmlformats.org/drawingml/2006/table">
            <a:tbl>
              <a:tblPr/>
              <a:tblGrid>
                <a:gridCol w="8452692">
                  <a:extLst>
                    <a:ext uri="{9D8B030D-6E8A-4147-A177-3AD203B41FA5}">
                      <a16:colId xmlns:a16="http://schemas.microsoft.com/office/drawing/2014/main" val="1828850864"/>
                    </a:ext>
                  </a:extLst>
                </a:gridCol>
                <a:gridCol w="1777606">
                  <a:extLst>
                    <a:ext uri="{9D8B030D-6E8A-4147-A177-3AD203B41FA5}">
                      <a16:colId xmlns:a16="http://schemas.microsoft.com/office/drawing/2014/main" val="749521273"/>
                    </a:ext>
                  </a:extLst>
                </a:gridCol>
                <a:gridCol w="1777606">
                  <a:extLst>
                    <a:ext uri="{9D8B030D-6E8A-4147-A177-3AD203B41FA5}">
                      <a16:colId xmlns:a16="http://schemas.microsoft.com/office/drawing/2014/main" val="2555651252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1928839305"/>
                    </a:ext>
                  </a:extLst>
                </a:gridCol>
                <a:gridCol w="2151258">
                  <a:extLst>
                    <a:ext uri="{9D8B030D-6E8A-4147-A177-3AD203B41FA5}">
                      <a16:colId xmlns:a16="http://schemas.microsoft.com/office/drawing/2014/main" val="1300254927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460323192"/>
                    </a:ext>
                  </a:extLst>
                </a:gridCol>
                <a:gridCol w="1897318">
                  <a:extLst>
                    <a:ext uri="{9D8B030D-6E8A-4147-A177-3AD203B41FA5}">
                      <a16:colId xmlns:a16="http://schemas.microsoft.com/office/drawing/2014/main" val="2590856619"/>
                    </a:ext>
                  </a:extLst>
                </a:gridCol>
              </a:tblGrid>
              <a:tr h="1027466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l-PL" sz="2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Item</a:t>
                      </a: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0A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30.06.2025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0A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31.12.2024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0A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Change</a:t>
                      </a: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0A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pl-PL" sz="2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Change</a:t>
                      </a:r>
                      <a:r>
                        <a:rPr lang="pl-PL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 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0A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96807"/>
                  </a:ext>
                </a:extLst>
              </a:tr>
              <a:tr h="78098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Equity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111 763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129 399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-17 636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-14%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589331"/>
                  </a:ext>
                </a:extLst>
              </a:tr>
              <a:tr h="78098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Non-</a:t>
                      </a:r>
                      <a:r>
                        <a:rPr lang="pl-P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current</a:t>
                      </a: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pl-P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liabilities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23 887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22 943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944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580712"/>
                  </a:ext>
                </a:extLst>
              </a:tr>
              <a:tr h="78098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Current</a:t>
                      </a: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pl-P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liabilities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122 185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106 285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15 900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833116"/>
                  </a:ext>
                </a:extLst>
              </a:tr>
              <a:tr h="102038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– of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which</a:t>
                      </a: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trade and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</a:t>
                      </a:r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pl-P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payables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67 435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 75 401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-7 966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-11%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457303"/>
                  </a:ext>
                </a:extLst>
              </a:tr>
              <a:tr h="78098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 equity and </a:t>
                      </a:r>
                      <a:r>
                        <a:rPr lang="pl-P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liabilities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257 835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258 627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pl-PL" sz="2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-792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866010"/>
                  </a:ext>
                </a:extLst>
              </a:tr>
            </a:tbl>
          </a:graphicData>
        </a:graphic>
      </p:graphicFrame>
      <p:sp>
        <p:nvSpPr>
          <p:cNvPr id="7" name="Text 28">
            <a:extLst>
              <a:ext uri="{FF2B5EF4-FFF2-40B4-BE49-F238E27FC236}">
                <a16:creationId xmlns:a16="http://schemas.microsoft.com/office/drawing/2014/main" id="{B66F52F8-8AC7-46E8-7E44-7AC736F09E3F}"/>
              </a:ext>
            </a:extLst>
          </p:cNvPr>
          <p:cNvSpPr/>
          <p:nvPr/>
        </p:nvSpPr>
        <p:spPr>
          <a:xfrm>
            <a:off x="1309681" y="699302"/>
            <a:ext cx="12463091" cy="922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6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Standalone</a:t>
            </a:r>
            <a:r>
              <a:rPr lang="pl-PL" sz="6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6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Balance</a:t>
            </a:r>
            <a:r>
              <a:rPr lang="pl-PL" sz="6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6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Sheet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sp>
        <p:nvSpPr>
          <p:cNvPr id="8" name="Text 29">
            <a:extLst>
              <a:ext uri="{FF2B5EF4-FFF2-40B4-BE49-F238E27FC236}">
                <a16:creationId xmlns:a16="http://schemas.microsoft.com/office/drawing/2014/main" id="{A1A6799D-27C3-B946-6FC2-B5B0F06DE825}"/>
              </a:ext>
            </a:extLst>
          </p:cNvPr>
          <p:cNvSpPr/>
          <p:nvPr/>
        </p:nvSpPr>
        <p:spPr>
          <a:xfrm>
            <a:off x="16075471" y="1005906"/>
            <a:ext cx="6007292" cy="495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3196" dirty="0">
                <a:solidFill>
                  <a:srgbClr val="002060"/>
                </a:solidFill>
                <a:latin typeface="Century Gothic" panose="020B0502020202020204" pitchFamily="34" charset="0"/>
                <a:ea typeface="Century Gothic Regular" pitchFamily="34" charset="-122"/>
              </a:rPr>
              <a:t>Equity and </a:t>
            </a:r>
            <a:r>
              <a:rPr lang="pl-PL" sz="3196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 Regular" pitchFamily="34" charset="-122"/>
              </a:rPr>
              <a:t>Liabilities</a:t>
            </a:r>
            <a:endParaRPr lang="en-US" sz="3196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Image 22" descr=" ">
            <a:extLst>
              <a:ext uri="{FF2B5EF4-FFF2-40B4-BE49-F238E27FC236}">
                <a16:creationId xmlns:a16="http://schemas.microsoft.com/office/drawing/2014/main" id="{756E6A4F-D10B-C383-B14D-54C63D76E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24947" y="1005906"/>
            <a:ext cx="12700" cy="4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65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7"/>
          <p:cNvSpPr/>
          <p:nvPr/>
        </p:nvSpPr>
        <p:spPr>
          <a:xfrm>
            <a:off x="0" y="15872"/>
            <a:ext cx="24383874" cy="2113219"/>
          </a:xfrm>
          <a:prstGeom prst="rect">
            <a:avLst/>
          </a:prstGeom>
          <a:solidFill>
            <a:srgbClr val="CDE9ED"/>
          </a:solidFill>
          <a:ln>
            <a:noFill/>
          </a:ln>
        </p:spPr>
        <p:txBody>
          <a:bodyPr spcFirstLastPara="1" wrap="square" lIns="91414" tIns="91414" rIns="91414" bIns="91414" anchor="ctr" anchorCtr="0">
            <a:noAutofit/>
          </a:bodyPr>
          <a:lstStyle/>
          <a:p>
            <a:endParaRPr sz="1800" dirty="0">
              <a:latin typeface="Century Gothic" panose="020B0502020202020204" pitchFamily="34" charset="0"/>
            </a:endParaRPr>
          </a:p>
        </p:txBody>
      </p:sp>
      <p:sp>
        <p:nvSpPr>
          <p:cNvPr id="964" name="Google Shape;964;p17"/>
          <p:cNvSpPr/>
          <p:nvPr/>
        </p:nvSpPr>
        <p:spPr>
          <a:xfrm>
            <a:off x="890584" y="697481"/>
            <a:ext cx="13876794" cy="111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5600"/>
            </a:pPr>
            <a:r>
              <a:rPr lang="pl-PL" sz="6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Cash </a:t>
            </a:r>
            <a:r>
              <a:rPr lang="pl-PL" sz="6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flow</a:t>
            </a:r>
            <a:endParaRPr sz="66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 30">
            <a:extLst>
              <a:ext uri="{FF2B5EF4-FFF2-40B4-BE49-F238E27FC236}">
                <a16:creationId xmlns:a16="http://schemas.microsoft.com/office/drawing/2014/main" id="{DFEE9950-7BAE-23B4-1537-C884D1AFE663}"/>
              </a:ext>
            </a:extLst>
          </p:cNvPr>
          <p:cNvSpPr/>
          <p:nvPr/>
        </p:nvSpPr>
        <p:spPr>
          <a:xfrm>
            <a:off x="1250055" y="12926707"/>
            <a:ext cx="2913872" cy="564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dirty="0">
                <a:solidFill>
                  <a:srgbClr val="000000">
                    <a:alpha val="100000"/>
                  </a:srgbClr>
                </a:solidFill>
                <a:latin typeface="Century Gothic" panose="020B0502020202020204" pitchFamily="34" charset="0"/>
                <a:ea typeface="Century Gothic Regular" pitchFamily="34" charset="-122"/>
                <a:cs typeface="Century Gothic Regular" pitchFamily="34" charset="-120"/>
              </a:rPr>
              <a:t>(PLN ‘000)</a:t>
            </a:r>
          </a:p>
          <a:p>
            <a:endParaRPr lang="en-US" sz="2400" dirty="0">
              <a:solidFill>
                <a:srgbClr val="000000">
                  <a:alpha val="100000"/>
                </a:srgbClr>
              </a:solidFill>
              <a:latin typeface="Century Gothic" panose="020B0502020202020204" pitchFamily="34" charset="0"/>
              <a:ea typeface="Century Gothic Regular" pitchFamily="34" charset="-122"/>
              <a:cs typeface="Century Gothic Regular" pitchFamily="34" charset="-120"/>
            </a:endParaRPr>
          </a:p>
        </p:txBody>
      </p:sp>
      <p:pic>
        <p:nvPicPr>
          <p:cNvPr id="4" name="Obraz 3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056CE0A-2AD0-DA2E-1D44-4FF0A303A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679" y="92115"/>
            <a:ext cx="3182968" cy="984906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Wykres 1">
                <a:extLst>
                  <a:ext uri="{FF2B5EF4-FFF2-40B4-BE49-F238E27FC236}">
                    <a16:creationId xmlns:a16="http://schemas.microsoft.com/office/drawing/2014/main" id="{33BB5CBC-EEC2-4363-82DC-988FCCDA5B2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29103684"/>
                  </p:ext>
                </p:extLst>
              </p:nvPr>
            </p:nvGraphicFramePr>
            <p:xfrm>
              <a:off x="890584" y="2631583"/>
              <a:ext cx="23101706" cy="817255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2" name="Wykres 1">
                <a:extLst>
                  <a:ext uri="{FF2B5EF4-FFF2-40B4-BE49-F238E27FC236}">
                    <a16:creationId xmlns:a16="http://schemas.microsoft.com/office/drawing/2014/main" id="{33BB5CBC-EEC2-4363-82DC-988FCCDA5B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0584" y="2631583"/>
                <a:ext cx="23101706" cy="817255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az 7">
            <a:extLst>
              <a:ext uri="{FF2B5EF4-FFF2-40B4-BE49-F238E27FC236}">
                <a16:creationId xmlns:a16="http://schemas.microsoft.com/office/drawing/2014/main" id="{1F2B8B2B-EFB7-C41B-2FFC-74DE3B90F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3906" y="11084417"/>
            <a:ext cx="21847494" cy="120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61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8"/>
          <p:cNvSpPr/>
          <p:nvPr/>
        </p:nvSpPr>
        <p:spPr>
          <a:xfrm>
            <a:off x="1714" y="894"/>
            <a:ext cx="24383874" cy="1875123"/>
          </a:xfrm>
          <a:prstGeom prst="rect">
            <a:avLst/>
          </a:prstGeom>
          <a:solidFill>
            <a:srgbClr val="CDE9ED"/>
          </a:solidFill>
          <a:ln>
            <a:noFill/>
          </a:ln>
        </p:spPr>
        <p:txBody>
          <a:bodyPr spcFirstLastPara="1" wrap="square" lIns="91414" tIns="91414" rIns="91414" bIns="91414" anchor="ctr" anchorCtr="0">
            <a:noAutofit/>
          </a:bodyPr>
          <a:lstStyle/>
          <a:p>
            <a:endParaRPr sz="1800" dirty="0">
              <a:latin typeface="Century Gothic" panose="020B0502020202020204" pitchFamily="34" charset="0"/>
            </a:endParaRPr>
          </a:p>
        </p:txBody>
      </p:sp>
      <p:sp>
        <p:nvSpPr>
          <p:cNvPr id="1035" name="Google Shape;1035;p18"/>
          <p:cNvSpPr/>
          <p:nvPr/>
        </p:nvSpPr>
        <p:spPr>
          <a:xfrm>
            <a:off x="890584" y="453079"/>
            <a:ext cx="14654216" cy="111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5600"/>
            </a:pPr>
            <a:r>
              <a:rPr lang="en-US" sz="6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Liquidity Ratios</a:t>
            </a:r>
          </a:p>
        </p:txBody>
      </p:sp>
      <p:pic>
        <p:nvPicPr>
          <p:cNvPr id="3" name="Obraz 2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A652964-19AB-E2C1-36E5-126253131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679" y="92115"/>
            <a:ext cx="3182968" cy="98490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7965CD3E-79BE-F6B6-104F-1EC7890F6880}"/>
              </a:ext>
            </a:extLst>
          </p:cNvPr>
          <p:cNvSpPr/>
          <p:nvPr/>
        </p:nvSpPr>
        <p:spPr>
          <a:xfrm>
            <a:off x="8476352" y="11841806"/>
            <a:ext cx="331304" cy="140643"/>
          </a:xfrm>
          <a:prstGeom prst="rect">
            <a:avLst/>
          </a:prstGeom>
          <a:solidFill>
            <a:srgbClr val="E2111A"/>
          </a:solidFill>
          <a:ln>
            <a:solidFill>
              <a:srgbClr val="E211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D36AF49-5B1B-C736-EEE8-F5E18173E4E8}"/>
              </a:ext>
            </a:extLst>
          </p:cNvPr>
          <p:cNvSpPr/>
          <p:nvPr/>
        </p:nvSpPr>
        <p:spPr>
          <a:xfrm>
            <a:off x="12193587" y="11863934"/>
            <a:ext cx="331304" cy="140643"/>
          </a:xfrm>
          <a:prstGeom prst="rect">
            <a:avLst/>
          </a:prstGeom>
          <a:solidFill>
            <a:srgbClr val="6599D9"/>
          </a:solidFill>
          <a:ln>
            <a:solidFill>
              <a:srgbClr val="6599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2A571BE-644E-F24B-E484-521AC56454AE}"/>
              </a:ext>
            </a:extLst>
          </p:cNvPr>
          <p:cNvSpPr txBox="1"/>
          <p:nvPr/>
        </p:nvSpPr>
        <p:spPr>
          <a:xfrm>
            <a:off x="9324521" y="11770380"/>
            <a:ext cx="537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Century Gothic" panose="020B0502020202020204" pitchFamily="34" charset="0"/>
              </a:rPr>
              <a:t>30.06.2025      </a:t>
            </a:r>
            <a:r>
              <a:rPr lang="pl-PL" sz="1800" dirty="0"/>
              <a:t>                                 </a:t>
            </a:r>
            <a:r>
              <a:rPr lang="pl-PL" sz="2000" dirty="0">
                <a:latin typeface="Century Gothic" panose="020B0502020202020204" pitchFamily="34" charset="0"/>
              </a:rPr>
              <a:t>30.06.2024</a:t>
            </a:r>
          </a:p>
        </p:txBody>
      </p:sp>
      <p:sp>
        <p:nvSpPr>
          <p:cNvPr id="7" name="Text 30">
            <a:extLst>
              <a:ext uri="{FF2B5EF4-FFF2-40B4-BE49-F238E27FC236}">
                <a16:creationId xmlns:a16="http://schemas.microsoft.com/office/drawing/2014/main" id="{E9EEDAD8-6766-D4CC-4180-8A8C60E4571B}"/>
              </a:ext>
            </a:extLst>
          </p:cNvPr>
          <p:cNvSpPr/>
          <p:nvPr/>
        </p:nvSpPr>
        <p:spPr>
          <a:xfrm>
            <a:off x="1250055" y="12926707"/>
            <a:ext cx="2913872" cy="564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dirty="0">
                <a:solidFill>
                  <a:srgbClr val="000000">
                    <a:alpha val="100000"/>
                  </a:srgbClr>
                </a:solidFill>
                <a:latin typeface="Century Gothic" panose="020B0502020202020204" pitchFamily="34" charset="0"/>
                <a:ea typeface="Century Gothic Regular" pitchFamily="34" charset="-122"/>
                <a:cs typeface="Century Gothic Regular" pitchFamily="34" charset="-120"/>
              </a:rPr>
              <a:t>(PLN ‘000)</a:t>
            </a:r>
          </a:p>
          <a:p>
            <a:endParaRPr lang="en-US" sz="2400" dirty="0">
              <a:solidFill>
                <a:srgbClr val="000000">
                  <a:alpha val="100000"/>
                </a:srgbClr>
              </a:solidFill>
              <a:latin typeface="Century Gothic" panose="020B0502020202020204" pitchFamily="34" charset="0"/>
              <a:ea typeface="Century Gothic Regular" pitchFamily="34" charset="-122"/>
              <a:cs typeface="Century Gothic Regular" pitchFamily="34" charset="-120"/>
            </a:endParaRP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6AA132E5-670B-4F14-85CA-A70E6D2371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5916830"/>
              </p:ext>
            </p:extLst>
          </p:nvPr>
        </p:nvGraphicFramePr>
        <p:xfrm>
          <a:off x="1250055" y="2328203"/>
          <a:ext cx="22524345" cy="9799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>
          <a:extLst>
            <a:ext uri="{FF2B5EF4-FFF2-40B4-BE49-F238E27FC236}">
              <a16:creationId xmlns:a16="http://schemas.microsoft.com/office/drawing/2014/main" id="{F1CCBA26-3F31-E5E4-0CEE-37971AEA3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8">
            <a:extLst>
              <a:ext uri="{FF2B5EF4-FFF2-40B4-BE49-F238E27FC236}">
                <a16:creationId xmlns:a16="http://schemas.microsoft.com/office/drawing/2014/main" id="{446903B5-79FE-CA3C-4274-225F64330BEC}"/>
              </a:ext>
            </a:extLst>
          </p:cNvPr>
          <p:cNvSpPr/>
          <p:nvPr/>
        </p:nvSpPr>
        <p:spPr>
          <a:xfrm>
            <a:off x="1588" y="-42987"/>
            <a:ext cx="24383874" cy="1885528"/>
          </a:xfrm>
          <a:prstGeom prst="rect">
            <a:avLst/>
          </a:prstGeom>
          <a:solidFill>
            <a:srgbClr val="CDE9ED"/>
          </a:solidFill>
          <a:ln>
            <a:noFill/>
          </a:ln>
        </p:spPr>
        <p:txBody>
          <a:bodyPr spcFirstLastPara="1" wrap="square" lIns="91414" tIns="91414" rIns="91414" bIns="91414" anchor="ctr" anchorCtr="0">
            <a:noAutofit/>
          </a:bodyPr>
          <a:lstStyle/>
          <a:p>
            <a:pPr defTabSz="914218">
              <a:defRPr/>
            </a:pP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1035" name="Google Shape;1035;p18">
            <a:extLst>
              <a:ext uri="{FF2B5EF4-FFF2-40B4-BE49-F238E27FC236}">
                <a16:creationId xmlns:a16="http://schemas.microsoft.com/office/drawing/2014/main" id="{3B7C310E-C96E-3CBE-C55F-5CB35F20CFEE}"/>
              </a:ext>
            </a:extLst>
          </p:cNvPr>
          <p:cNvSpPr/>
          <p:nvPr/>
        </p:nvSpPr>
        <p:spPr>
          <a:xfrm>
            <a:off x="912355" y="525929"/>
            <a:ext cx="16243530" cy="111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218">
              <a:buSzPts val="5600"/>
              <a:defRPr/>
            </a:pPr>
            <a:r>
              <a:rPr lang="pl-PL" sz="6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Scale</a:t>
            </a:r>
            <a:r>
              <a:rPr lang="pl-PL" sz="6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6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Growth</a:t>
            </a:r>
            <a:r>
              <a:rPr lang="pl-PL" sz="6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Dynamics</a:t>
            </a:r>
          </a:p>
        </p:txBody>
      </p:sp>
      <p:pic>
        <p:nvPicPr>
          <p:cNvPr id="3" name="Obraz 2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FA3099C-F3EC-8409-6F7E-781B9FB85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679" y="92115"/>
            <a:ext cx="3182968" cy="984906"/>
          </a:xfrm>
          <a:prstGeom prst="rect">
            <a:avLst/>
          </a:prstGeom>
        </p:spPr>
      </p:pic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E09EF19D-EC19-3F29-845E-7E82854381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657759"/>
              </p:ext>
            </p:extLst>
          </p:nvPr>
        </p:nvGraphicFramePr>
        <p:xfrm>
          <a:off x="420688" y="2049135"/>
          <a:ext cx="11643782" cy="5701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D89C15C0-84AA-7D85-A51F-029438B62665}"/>
              </a:ext>
            </a:extLst>
          </p:cNvPr>
          <p:cNvCxnSpPr>
            <a:cxnSpLocks/>
          </p:cNvCxnSpPr>
          <p:nvPr/>
        </p:nvCxnSpPr>
        <p:spPr>
          <a:xfrm flipV="1">
            <a:off x="2453138" y="2836685"/>
            <a:ext cx="7642398" cy="1810178"/>
          </a:xfrm>
          <a:prstGeom prst="line">
            <a:avLst/>
          </a:prstGeom>
          <a:ln w="28575">
            <a:solidFill>
              <a:srgbClr val="00B0F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D40E9E03-FCF5-9E25-2431-1E5EB7AD067D}"/>
              </a:ext>
            </a:extLst>
          </p:cNvPr>
          <p:cNvSpPr/>
          <p:nvPr/>
        </p:nvSpPr>
        <p:spPr>
          <a:xfrm>
            <a:off x="2453138" y="2854946"/>
            <a:ext cx="2016304" cy="1206866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CAGR*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</a:rPr>
              <a:t>+18.3%</a:t>
            </a:r>
          </a:p>
        </p:txBody>
      </p:sp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CA3AB365-C275-487E-B918-8468106564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3190339"/>
              </p:ext>
            </p:extLst>
          </p:nvPr>
        </p:nvGraphicFramePr>
        <p:xfrm>
          <a:off x="12193523" y="2041361"/>
          <a:ext cx="10553764" cy="5701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6538980B-E0B4-84B3-60E5-B4570559028F}"/>
              </a:ext>
            </a:extLst>
          </p:cNvPr>
          <p:cNvSpPr/>
          <p:nvPr/>
        </p:nvSpPr>
        <p:spPr>
          <a:xfrm>
            <a:off x="14096920" y="2954358"/>
            <a:ext cx="1988479" cy="122512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CAGR*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</a:rPr>
              <a:t>+14.7%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6C6852AB-70A5-FD23-9276-3AE316262327}"/>
              </a:ext>
            </a:extLst>
          </p:cNvPr>
          <p:cNvCxnSpPr>
            <a:cxnSpLocks/>
          </p:cNvCxnSpPr>
          <p:nvPr/>
        </p:nvCxnSpPr>
        <p:spPr>
          <a:xfrm flipV="1">
            <a:off x="14010536" y="3075749"/>
            <a:ext cx="7642398" cy="1810178"/>
          </a:xfrm>
          <a:prstGeom prst="line">
            <a:avLst/>
          </a:prstGeom>
          <a:ln w="28575">
            <a:solidFill>
              <a:srgbClr val="00B0F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C7344599-D8A3-47EE-ACDA-30DCB8783A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6757113"/>
              </p:ext>
            </p:extLst>
          </p:nvPr>
        </p:nvGraphicFramePr>
        <p:xfrm>
          <a:off x="420687" y="8439818"/>
          <a:ext cx="11232360" cy="5412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Wykres 11">
            <a:extLst>
              <a:ext uri="{FF2B5EF4-FFF2-40B4-BE49-F238E27FC236}">
                <a16:creationId xmlns:a16="http://schemas.microsoft.com/office/drawing/2014/main" id="{0D0E8A1A-AF3A-4B92-AEC0-34E696A69E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4298194"/>
              </p:ext>
            </p:extLst>
          </p:nvPr>
        </p:nvGraphicFramePr>
        <p:xfrm>
          <a:off x="11397408" y="8239619"/>
          <a:ext cx="11847638" cy="6173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5340BAC1-2A39-7A29-0BEC-AB7460CBE8FA}"/>
              </a:ext>
            </a:extLst>
          </p:cNvPr>
          <p:cNvSpPr/>
          <p:nvPr/>
        </p:nvSpPr>
        <p:spPr>
          <a:xfrm>
            <a:off x="1287581" y="7069351"/>
            <a:ext cx="7420989" cy="81002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* CAGR – </a:t>
            </a:r>
            <a:r>
              <a:rPr lang="pl-PL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Compound</a:t>
            </a:r>
            <a:r>
              <a:rPr lang="pl-PL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Annual</a:t>
            </a:r>
            <a:r>
              <a:rPr lang="pl-PL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Growth</a:t>
            </a:r>
            <a:r>
              <a:rPr lang="pl-PL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Rate</a:t>
            </a:r>
            <a:endParaRPr lang="pl-PL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61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>
          <a:extLst>
            <a:ext uri="{FF2B5EF4-FFF2-40B4-BE49-F238E27FC236}">
              <a16:creationId xmlns:a16="http://schemas.microsoft.com/office/drawing/2014/main" id="{0EF154BD-1AB2-EA19-4066-B919826D7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9">
            <a:extLst>
              <a:ext uri="{FF2B5EF4-FFF2-40B4-BE49-F238E27FC236}">
                <a16:creationId xmlns:a16="http://schemas.microsoft.com/office/drawing/2014/main" id="{E5522BFD-ED59-0C64-893D-CF2750AC1571}"/>
              </a:ext>
            </a:extLst>
          </p:cNvPr>
          <p:cNvSpPr/>
          <p:nvPr/>
        </p:nvSpPr>
        <p:spPr>
          <a:xfrm>
            <a:off x="889111" y="762000"/>
            <a:ext cx="14350889" cy="111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entury Gothic"/>
              <a:buNone/>
            </a:pPr>
            <a:r>
              <a:rPr lang="en-US" sz="66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Sources of Financing</a:t>
            </a:r>
          </a:p>
        </p:txBody>
      </p:sp>
      <p:sp>
        <p:nvSpPr>
          <p:cNvPr id="17" name="Shape 21">
            <a:extLst>
              <a:ext uri="{FF2B5EF4-FFF2-40B4-BE49-F238E27FC236}">
                <a16:creationId xmlns:a16="http://schemas.microsoft.com/office/drawing/2014/main" id="{A7280496-3A5A-271A-E975-5E4E495B8936}"/>
              </a:ext>
            </a:extLst>
          </p:cNvPr>
          <p:cNvSpPr/>
          <p:nvPr/>
        </p:nvSpPr>
        <p:spPr>
          <a:xfrm>
            <a:off x="1123052" y="3107817"/>
            <a:ext cx="6592959" cy="8910024"/>
          </a:xfrm>
          <a:prstGeom prst="rect">
            <a:avLst/>
          </a:prstGeom>
          <a:solidFill>
            <a:srgbClr val="CDE9ED"/>
          </a:solidFill>
          <a:ln>
            <a:noFill/>
          </a:ln>
          <a:effectLst>
            <a:outerShdw blurRad="184150" dist="50800" dir="5400000" algn="bl" rotWithShape="0">
              <a:srgbClr val="000000">
                <a:alpha val="25000"/>
              </a:srgbClr>
            </a:outerShdw>
          </a:effectLst>
        </p:spPr>
        <p:txBody>
          <a:bodyPr/>
          <a:lstStyle/>
          <a:p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19" name="Text 24">
            <a:extLst>
              <a:ext uri="{FF2B5EF4-FFF2-40B4-BE49-F238E27FC236}">
                <a16:creationId xmlns:a16="http://schemas.microsoft.com/office/drawing/2014/main" id="{377B40FF-2FB0-2559-E2A7-5538D16C2DBD}"/>
              </a:ext>
            </a:extLst>
          </p:cNvPr>
          <p:cNvSpPr/>
          <p:nvPr/>
        </p:nvSpPr>
        <p:spPr>
          <a:xfrm>
            <a:off x="1420761" y="3178743"/>
            <a:ext cx="6162247" cy="869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pl-PL" sz="3848" dirty="0" err="1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Credit</a:t>
            </a:r>
            <a:r>
              <a:rPr lang="pl-PL" sz="3848" dirty="0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 and factoring </a:t>
            </a:r>
            <a:r>
              <a:rPr lang="pl-PL" sz="3848" dirty="0" err="1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limits</a:t>
            </a:r>
            <a:r>
              <a:rPr lang="pl-PL" sz="3848" dirty="0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 (PLN </a:t>
            </a:r>
            <a:r>
              <a:rPr lang="pl-PL" sz="3848" dirty="0" err="1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million</a:t>
            </a:r>
            <a:r>
              <a:rPr lang="pl-PL" sz="3848" dirty="0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)</a:t>
            </a:r>
          </a:p>
        </p:txBody>
      </p:sp>
      <p:sp>
        <p:nvSpPr>
          <p:cNvPr id="21" name="Text 25">
            <a:extLst>
              <a:ext uri="{FF2B5EF4-FFF2-40B4-BE49-F238E27FC236}">
                <a16:creationId xmlns:a16="http://schemas.microsoft.com/office/drawing/2014/main" id="{4963E69B-2AEA-2374-EE35-D022536EC322}"/>
              </a:ext>
            </a:extLst>
          </p:cNvPr>
          <p:cNvSpPr/>
          <p:nvPr/>
        </p:nvSpPr>
        <p:spPr>
          <a:xfrm>
            <a:off x="1874442" y="6582773"/>
            <a:ext cx="6556671" cy="1195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pl-PL" sz="2800" dirty="0">
              <a:solidFill>
                <a:srgbClr val="FFFFFF">
                  <a:alpha val="100000"/>
                </a:srgbClr>
              </a:solidFill>
              <a:latin typeface="Century Gothic" panose="020B0502020202020204" pitchFamily="34" charset="0"/>
              <a:ea typeface="Century Gothic Bold"/>
              <a:cs typeface="Century Gothic Bold" pitchFamily="34" charset="-120"/>
            </a:endParaRPr>
          </a:p>
          <a:p>
            <a:pPr marL="457200" indent="-45720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Insurance</a:t>
            </a:r>
            <a:r>
              <a:rPr lang="pl-PL" sz="3200" dirty="0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 </a:t>
            </a:r>
            <a:r>
              <a:rPr lang="pl-PL" sz="3200" dirty="0" err="1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guarantees</a:t>
            </a:r>
            <a:r>
              <a:rPr lang="pl-PL" sz="3200" dirty="0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 (PLN </a:t>
            </a:r>
            <a:r>
              <a:rPr lang="pl-PL" sz="3200" dirty="0" err="1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million</a:t>
            </a:r>
            <a:r>
              <a:rPr lang="pl-PL" sz="3200" dirty="0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)</a:t>
            </a:r>
            <a:endParaRPr lang="en-US" sz="2800" dirty="0">
              <a:latin typeface="Century Gothic" panose="020B0502020202020204" pitchFamily="34" charset="0"/>
              <a:ea typeface="Century Gothic Bold"/>
            </a:endParaRPr>
          </a:p>
        </p:txBody>
      </p:sp>
      <p:sp>
        <p:nvSpPr>
          <p:cNvPr id="29" name="Text 25">
            <a:extLst>
              <a:ext uri="{FF2B5EF4-FFF2-40B4-BE49-F238E27FC236}">
                <a16:creationId xmlns:a16="http://schemas.microsoft.com/office/drawing/2014/main" id="{F87CF597-44AE-6A14-2FC1-13006F83E843}"/>
              </a:ext>
            </a:extLst>
          </p:cNvPr>
          <p:cNvSpPr/>
          <p:nvPr/>
        </p:nvSpPr>
        <p:spPr>
          <a:xfrm>
            <a:off x="1876400" y="10616036"/>
            <a:ext cx="5546527" cy="1139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</a:rPr>
              <a:t>Bank </a:t>
            </a:r>
            <a:r>
              <a:rPr lang="pl-PL" sz="3200" dirty="0" err="1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</a:rPr>
              <a:t>guarantees</a:t>
            </a:r>
            <a:r>
              <a:rPr lang="pl-PL" sz="3200" dirty="0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</a:rPr>
              <a:t> (PLN </a:t>
            </a:r>
            <a:r>
              <a:rPr lang="pl-PL" sz="3200" dirty="0" err="1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</a:rPr>
              <a:t>million</a:t>
            </a:r>
            <a:r>
              <a:rPr lang="pl-PL" sz="3200" dirty="0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</a:rPr>
              <a:t>)</a:t>
            </a:r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  <a:ea typeface="Century Gothic Bold"/>
            </a:endParaRPr>
          </a:p>
        </p:txBody>
      </p:sp>
      <p:sp>
        <p:nvSpPr>
          <p:cNvPr id="33" name="Text 25">
            <a:extLst>
              <a:ext uri="{FF2B5EF4-FFF2-40B4-BE49-F238E27FC236}">
                <a16:creationId xmlns:a16="http://schemas.microsoft.com/office/drawing/2014/main" id="{D41C9315-6AB9-B22D-B7DF-EDD02FF79FBC}"/>
              </a:ext>
            </a:extLst>
          </p:cNvPr>
          <p:cNvSpPr/>
          <p:nvPr/>
        </p:nvSpPr>
        <p:spPr>
          <a:xfrm>
            <a:off x="1874442" y="8749842"/>
            <a:ext cx="6592959" cy="1195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Insurance</a:t>
            </a:r>
            <a:r>
              <a:rPr lang="pl-PL" sz="3200" dirty="0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 </a:t>
            </a:r>
            <a:r>
              <a:rPr lang="pl-PL" sz="3200" dirty="0" err="1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guarantees</a:t>
            </a:r>
            <a:r>
              <a:rPr lang="pl-PL" sz="3200" dirty="0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 (EUR </a:t>
            </a:r>
            <a:r>
              <a:rPr lang="pl-PL" sz="3200" dirty="0" err="1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million</a:t>
            </a:r>
            <a:r>
              <a:rPr lang="pl-PL" sz="3200" dirty="0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)</a:t>
            </a:r>
            <a:endParaRPr lang="en-US" sz="2800" dirty="0">
              <a:latin typeface="Century Gothic" panose="020B0502020202020204" pitchFamily="34" charset="0"/>
              <a:ea typeface="Century Gothic Bold"/>
            </a:endParaRPr>
          </a:p>
        </p:txBody>
      </p:sp>
      <p:sp>
        <p:nvSpPr>
          <p:cNvPr id="41" name="Text 25">
            <a:extLst>
              <a:ext uri="{FF2B5EF4-FFF2-40B4-BE49-F238E27FC236}">
                <a16:creationId xmlns:a16="http://schemas.microsoft.com/office/drawing/2014/main" id="{69168F46-ABE2-E816-B34E-A737431B6E28}"/>
              </a:ext>
            </a:extLst>
          </p:cNvPr>
          <p:cNvSpPr/>
          <p:nvPr/>
        </p:nvSpPr>
        <p:spPr>
          <a:xfrm>
            <a:off x="1416469" y="4893709"/>
            <a:ext cx="6166539" cy="1195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pl-PL" sz="3848" dirty="0" err="1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Guarantee</a:t>
            </a:r>
            <a:r>
              <a:rPr lang="pl-PL" sz="3848" dirty="0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 </a:t>
            </a:r>
            <a:r>
              <a:rPr lang="pl-PL" sz="3848" dirty="0" err="1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limits</a:t>
            </a:r>
            <a:r>
              <a:rPr lang="pl-PL" sz="3848" dirty="0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 (PLN </a:t>
            </a:r>
            <a:r>
              <a:rPr lang="pl-PL" sz="3848" dirty="0" err="1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million</a:t>
            </a:r>
            <a:r>
              <a:rPr lang="pl-PL" sz="3848" dirty="0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), </a:t>
            </a:r>
            <a:r>
              <a:rPr lang="pl-PL" sz="3848" dirty="0" err="1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including</a:t>
            </a:r>
            <a:r>
              <a:rPr lang="pl-PL" sz="3848" dirty="0">
                <a:solidFill>
                  <a:schemeClr val="tx1"/>
                </a:solidFill>
                <a:latin typeface="Century Gothic" panose="020B0502020202020204" pitchFamily="34" charset="0"/>
                <a:ea typeface="Century Gothic Bold"/>
                <a:cs typeface="Century Gothic Bold" pitchFamily="34" charset="-120"/>
              </a:rPr>
              <a:t>:</a:t>
            </a:r>
            <a:endParaRPr lang="en-US" sz="3848" dirty="0">
              <a:latin typeface="Century Gothic" panose="020B0502020202020204" pitchFamily="34" charset="0"/>
              <a:ea typeface="Century Gothic Bold"/>
            </a:endParaRPr>
          </a:p>
        </p:txBody>
      </p:sp>
      <p:pic>
        <p:nvPicPr>
          <p:cNvPr id="49" name="Obraz 48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A13D2E0-22A5-53CB-2BAE-BAADBB6D8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  <p:sp>
        <p:nvSpPr>
          <p:cNvPr id="2" name="Text 6">
            <a:extLst>
              <a:ext uri="{FF2B5EF4-FFF2-40B4-BE49-F238E27FC236}">
                <a16:creationId xmlns:a16="http://schemas.microsoft.com/office/drawing/2014/main" id="{65D6D411-8F4C-FE8C-0A65-7023CC2950BB}"/>
              </a:ext>
            </a:extLst>
          </p:cNvPr>
          <p:cNvSpPr/>
          <p:nvPr/>
        </p:nvSpPr>
        <p:spPr>
          <a:xfrm>
            <a:off x="13427055" y="3372563"/>
            <a:ext cx="3035730" cy="804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pl-PL" sz="601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Century Gothic Bold"/>
              </a:rPr>
              <a:t>238</a:t>
            </a:r>
            <a:endParaRPr lang="en-US" sz="601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Century Gothic Bold"/>
            </a:endParaRPr>
          </a:p>
        </p:txBody>
      </p:sp>
      <p:sp>
        <p:nvSpPr>
          <p:cNvPr id="3" name="Text 7">
            <a:extLst>
              <a:ext uri="{FF2B5EF4-FFF2-40B4-BE49-F238E27FC236}">
                <a16:creationId xmlns:a16="http://schemas.microsoft.com/office/drawing/2014/main" id="{74CCF11E-8F62-1D5B-8717-64BE5ABB6E09}"/>
              </a:ext>
            </a:extLst>
          </p:cNvPr>
          <p:cNvSpPr/>
          <p:nvPr/>
        </p:nvSpPr>
        <p:spPr>
          <a:xfrm>
            <a:off x="13717319" y="10553618"/>
            <a:ext cx="2616634" cy="811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pl-PL" sz="48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Century Gothic Bold"/>
              </a:rPr>
              <a:t>253</a:t>
            </a:r>
            <a:endParaRPr lang="en-US" sz="4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Century Gothic Bold"/>
            </a:endParaRPr>
          </a:p>
        </p:txBody>
      </p:sp>
      <p:sp>
        <p:nvSpPr>
          <p:cNvPr id="4" name="Text 12">
            <a:extLst>
              <a:ext uri="{FF2B5EF4-FFF2-40B4-BE49-F238E27FC236}">
                <a16:creationId xmlns:a16="http://schemas.microsoft.com/office/drawing/2014/main" id="{8AC419B8-73B7-4963-23D3-3BAF02DD079E}"/>
              </a:ext>
            </a:extLst>
          </p:cNvPr>
          <p:cNvSpPr/>
          <p:nvPr/>
        </p:nvSpPr>
        <p:spPr>
          <a:xfrm>
            <a:off x="14087359" y="2427015"/>
            <a:ext cx="1640266" cy="421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6" dirty="0">
                <a:solidFill>
                  <a:srgbClr val="000000">
                    <a:alpha val="100000"/>
                  </a:srgbClr>
                </a:solidFill>
                <a:latin typeface="Century Gothic" panose="020B0502020202020204" pitchFamily="34" charset="0"/>
                <a:ea typeface="Century Gothic Regular" pitchFamily="34" charset="-122"/>
                <a:cs typeface="Century Gothic Regular" pitchFamily="34" charset="-120"/>
              </a:rPr>
              <a:t> </a:t>
            </a:r>
            <a:r>
              <a:rPr lang="pl-PL" sz="2146" dirty="0">
                <a:solidFill>
                  <a:srgbClr val="000000">
                    <a:alpha val="100000"/>
                  </a:srgbClr>
                </a:solidFill>
                <a:latin typeface="Century Gothic" panose="020B0502020202020204" pitchFamily="34" charset="0"/>
                <a:ea typeface="Century Gothic Regular" pitchFamily="34" charset="-122"/>
                <a:cs typeface="Century Gothic Regular" pitchFamily="34" charset="-120"/>
              </a:rPr>
              <a:t>31.03.2025</a:t>
            </a:r>
            <a:endParaRPr lang="en-US" sz="2146" dirty="0">
              <a:latin typeface="Century Gothic" panose="020B0502020202020204" pitchFamily="34" charset="0"/>
            </a:endParaRPr>
          </a:p>
        </p:txBody>
      </p:sp>
      <p:sp>
        <p:nvSpPr>
          <p:cNvPr id="5" name="Text 7">
            <a:extLst>
              <a:ext uri="{FF2B5EF4-FFF2-40B4-BE49-F238E27FC236}">
                <a16:creationId xmlns:a16="http://schemas.microsoft.com/office/drawing/2014/main" id="{873AC90C-CEBD-CDFD-E190-541C2E5E4A74}"/>
              </a:ext>
            </a:extLst>
          </p:cNvPr>
          <p:cNvSpPr/>
          <p:nvPr/>
        </p:nvSpPr>
        <p:spPr>
          <a:xfrm>
            <a:off x="13859257" y="6874710"/>
            <a:ext cx="2616634" cy="811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pl-PL" sz="48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Century Gothic Bold"/>
              </a:rPr>
              <a:t>188</a:t>
            </a:r>
            <a:endParaRPr lang="en-US" sz="4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Century Gothic Bold"/>
            </a:endParaRPr>
          </a:p>
        </p:txBody>
      </p:sp>
      <p:sp>
        <p:nvSpPr>
          <p:cNvPr id="6" name="Text 12">
            <a:extLst>
              <a:ext uri="{FF2B5EF4-FFF2-40B4-BE49-F238E27FC236}">
                <a16:creationId xmlns:a16="http://schemas.microsoft.com/office/drawing/2014/main" id="{B56AA77A-4215-2A6D-C031-3318F3A861A4}"/>
              </a:ext>
            </a:extLst>
          </p:cNvPr>
          <p:cNvSpPr/>
          <p:nvPr/>
        </p:nvSpPr>
        <p:spPr>
          <a:xfrm>
            <a:off x="9515789" y="4270827"/>
            <a:ext cx="1640266" cy="421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6" dirty="0">
                <a:solidFill>
                  <a:srgbClr val="000000">
                    <a:alpha val="100000"/>
                  </a:srgbClr>
                </a:solidFill>
                <a:latin typeface="Century Gothic" panose="020B0502020202020204" pitchFamily="34" charset="0"/>
                <a:ea typeface="Century Gothic Regular" pitchFamily="34" charset="-122"/>
                <a:cs typeface="Century Gothic Regular" pitchFamily="34" charset="-120"/>
              </a:rPr>
              <a:t> </a:t>
            </a:r>
            <a:endParaRPr lang="en-US" sz="2146" dirty="0">
              <a:latin typeface="Century Gothic" panose="020B0502020202020204" pitchFamily="34" charset="0"/>
            </a:endParaRPr>
          </a:p>
        </p:txBody>
      </p:sp>
      <p:sp>
        <p:nvSpPr>
          <p:cNvPr id="7" name="Text 12">
            <a:extLst>
              <a:ext uri="{FF2B5EF4-FFF2-40B4-BE49-F238E27FC236}">
                <a16:creationId xmlns:a16="http://schemas.microsoft.com/office/drawing/2014/main" id="{2A9419FC-B396-CA8F-00D2-EAC03BA3F02E}"/>
              </a:ext>
            </a:extLst>
          </p:cNvPr>
          <p:cNvSpPr/>
          <p:nvPr/>
        </p:nvSpPr>
        <p:spPr>
          <a:xfrm>
            <a:off x="9607911" y="2390445"/>
            <a:ext cx="1640266" cy="421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6" dirty="0">
                <a:solidFill>
                  <a:srgbClr val="000000">
                    <a:alpha val="100000"/>
                  </a:srgbClr>
                </a:solidFill>
                <a:latin typeface="Century Gothic" panose="020B0502020202020204" pitchFamily="34" charset="0"/>
                <a:ea typeface="Century Gothic Regular" pitchFamily="34" charset="-122"/>
                <a:cs typeface="Century Gothic Regular" pitchFamily="34" charset="-120"/>
              </a:rPr>
              <a:t> </a:t>
            </a:r>
            <a:r>
              <a:rPr lang="pl-PL" sz="2146" dirty="0">
                <a:solidFill>
                  <a:srgbClr val="000000">
                    <a:alpha val="100000"/>
                  </a:srgbClr>
                </a:solidFill>
                <a:latin typeface="Century Gothic" panose="020B0502020202020204" pitchFamily="34" charset="0"/>
                <a:ea typeface="Century Gothic Regular" pitchFamily="34" charset="-122"/>
                <a:cs typeface="Century Gothic Regular" pitchFamily="34" charset="-120"/>
              </a:rPr>
              <a:t>30.06.</a:t>
            </a:r>
            <a:r>
              <a:rPr lang="en-US" sz="2146" dirty="0">
                <a:solidFill>
                  <a:srgbClr val="000000">
                    <a:alpha val="100000"/>
                  </a:srgbClr>
                </a:solidFill>
                <a:latin typeface="Century Gothic" panose="020B0502020202020204" pitchFamily="34" charset="0"/>
                <a:ea typeface="Century Gothic Regular" pitchFamily="34" charset="-122"/>
                <a:cs typeface="Century Gothic Regular" pitchFamily="34" charset="-120"/>
              </a:rPr>
              <a:t>202</a:t>
            </a:r>
            <a:r>
              <a:rPr lang="pl-PL" sz="2146" dirty="0">
                <a:solidFill>
                  <a:srgbClr val="000000">
                    <a:alpha val="100000"/>
                  </a:srgbClr>
                </a:solidFill>
                <a:latin typeface="Century Gothic" panose="020B0502020202020204" pitchFamily="34" charset="0"/>
                <a:ea typeface="Century Gothic Regular" pitchFamily="34" charset="-122"/>
                <a:cs typeface="Century Gothic Regular" pitchFamily="34" charset="-120"/>
              </a:rPr>
              <a:t>5</a:t>
            </a:r>
            <a:endParaRPr lang="en-US" sz="2146" dirty="0">
              <a:latin typeface="Century Gothic" panose="020B0502020202020204" pitchFamily="34" charset="0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ED5A4873-D3FB-9531-3061-F8D995ED258D}"/>
              </a:ext>
            </a:extLst>
          </p:cNvPr>
          <p:cNvSpPr/>
          <p:nvPr/>
        </p:nvSpPr>
        <p:spPr>
          <a:xfrm>
            <a:off x="8964189" y="3337399"/>
            <a:ext cx="3035730" cy="804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pl-PL" sz="6010" dirty="0">
                <a:solidFill>
                  <a:srgbClr val="C80730"/>
                </a:solidFill>
                <a:latin typeface="Century Gothic" panose="020B0502020202020204" pitchFamily="34" charset="0"/>
                <a:ea typeface="Century Gothic Bold"/>
              </a:rPr>
              <a:t>231</a:t>
            </a:r>
            <a:endParaRPr lang="en-US" sz="6010" dirty="0">
              <a:solidFill>
                <a:srgbClr val="C80730"/>
              </a:solidFill>
              <a:latin typeface="Century Gothic" panose="020B0502020202020204" pitchFamily="34" charset="0"/>
              <a:ea typeface="Century Gothic Bold"/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1D2C3F9C-6D2E-9964-E64A-9F182F3C23FE}"/>
              </a:ext>
            </a:extLst>
          </p:cNvPr>
          <p:cNvSpPr/>
          <p:nvPr/>
        </p:nvSpPr>
        <p:spPr>
          <a:xfrm>
            <a:off x="9173737" y="8612918"/>
            <a:ext cx="2616634" cy="811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pl-PL" sz="4800" dirty="0">
                <a:solidFill>
                  <a:srgbClr val="C80730"/>
                </a:solidFill>
                <a:latin typeface="Century Gothic" panose="020B0502020202020204" pitchFamily="34" charset="0"/>
                <a:ea typeface="Century Gothic Bold"/>
              </a:rPr>
              <a:t>   6</a:t>
            </a:r>
            <a:endParaRPr lang="en-US" sz="4800" dirty="0">
              <a:solidFill>
                <a:srgbClr val="C80730"/>
              </a:solidFill>
              <a:latin typeface="Century Gothic" panose="020B0502020202020204" pitchFamily="34" charset="0"/>
              <a:ea typeface="Century Gothic Bold"/>
            </a:endParaRPr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84DF36A5-F1F0-3049-1967-F655C0515372}"/>
              </a:ext>
            </a:extLst>
          </p:cNvPr>
          <p:cNvSpPr/>
          <p:nvPr/>
        </p:nvSpPr>
        <p:spPr>
          <a:xfrm>
            <a:off x="9173737" y="10547952"/>
            <a:ext cx="2616634" cy="811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pl-PL" sz="4800" dirty="0">
                <a:solidFill>
                  <a:srgbClr val="C80730"/>
                </a:solidFill>
                <a:latin typeface="Century Gothic" panose="020B0502020202020204" pitchFamily="34" charset="0"/>
                <a:ea typeface="Century Gothic Bold"/>
              </a:rPr>
              <a:t>236</a:t>
            </a:r>
            <a:endParaRPr lang="en-US" sz="4800" dirty="0">
              <a:solidFill>
                <a:srgbClr val="C80730"/>
              </a:solidFill>
              <a:latin typeface="Century Gothic" panose="020B0502020202020204" pitchFamily="34" charset="0"/>
              <a:ea typeface="Century Gothic Bold"/>
            </a:endParaRPr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1383C3A4-9253-1A3C-F181-D36BBB2FDD1F}"/>
              </a:ext>
            </a:extLst>
          </p:cNvPr>
          <p:cNvSpPr/>
          <p:nvPr/>
        </p:nvSpPr>
        <p:spPr>
          <a:xfrm>
            <a:off x="9031359" y="6854834"/>
            <a:ext cx="2616634" cy="811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pl-PL" sz="4800" dirty="0">
                <a:solidFill>
                  <a:srgbClr val="C80730"/>
                </a:solidFill>
                <a:latin typeface="Century Gothic" panose="020B0502020202020204" pitchFamily="34" charset="0"/>
                <a:ea typeface="Century Gothic Bold"/>
              </a:rPr>
              <a:t>190</a:t>
            </a:r>
            <a:endParaRPr lang="en-US" sz="4800" dirty="0">
              <a:solidFill>
                <a:srgbClr val="C80730"/>
              </a:solidFill>
              <a:latin typeface="Century Gothic" panose="020B0502020202020204" pitchFamily="34" charset="0"/>
              <a:ea typeface="Century Gothic Bold"/>
            </a:endParaRPr>
          </a:p>
        </p:txBody>
      </p:sp>
      <p:sp>
        <p:nvSpPr>
          <p:cNvPr id="14" name="Text 7">
            <a:extLst>
              <a:ext uri="{FF2B5EF4-FFF2-40B4-BE49-F238E27FC236}">
                <a16:creationId xmlns:a16="http://schemas.microsoft.com/office/drawing/2014/main" id="{49C36898-4DA5-279F-6590-02C0877493CB}"/>
              </a:ext>
            </a:extLst>
          </p:cNvPr>
          <p:cNvSpPr/>
          <p:nvPr/>
        </p:nvSpPr>
        <p:spPr>
          <a:xfrm>
            <a:off x="13737084" y="4993595"/>
            <a:ext cx="2616634" cy="811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pl-PL" sz="602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Century Gothic Bold"/>
              </a:rPr>
              <a:t>463</a:t>
            </a:r>
            <a:endParaRPr lang="en-US" sz="6010" dirty="0">
              <a:solidFill>
                <a:schemeClr val="bg2">
                  <a:lumMod val="60000"/>
                  <a:lumOff val="40000"/>
                </a:schemeClr>
              </a:solidFill>
              <a:latin typeface="Century Gothic" panose="020B0502020202020204" pitchFamily="34" charset="0"/>
              <a:ea typeface="Century Gothic Bold"/>
            </a:endParaRPr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253D650D-E760-24DE-48F9-A8C29CD51956}"/>
              </a:ext>
            </a:extLst>
          </p:cNvPr>
          <p:cNvSpPr/>
          <p:nvPr/>
        </p:nvSpPr>
        <p:spPr>
          <a:xfrm>
            <a:off x="9125387" y="5046472"/>
            <a:ext cx="2616634" cy="811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pl-PL" sz="6010" dirty="0">
                <a:solidFill>
                  <a:srgbClr val="C80730"/>
                </a:solidFill>
                <a:latin typeface="Century Gothic" panose="020B0502020202020204" pitchFamily="34" charset="0"/>
                <a:ea typeface="Century Gothic Bold"/>
              </a:rPr>
              <a:t>451</a:t>
            </a:r>
            <a:endParaRPr lang="en-US" sz="6010" dirty="0">
              <a:solidFill>
                <a:srgbClr val="C80730"/>
              </a:solidFill>
              <a:latin typeface="Century Gothic" panose="020B0502020202020204" pitchFamily="34" charset="0"/>
              <a:ea typeface="Century Gothic Bold"/>
            </a:endParaRPr>
          </a:p>
        </p:txBody>
      </p:sp>
      <p:sp>
        <p:nvSpPr>
          <p:cNvPr id="16" name="Text 7">
            <a:extLst>
              <a:ext uri="{FF2B5EF4-FFF2-40B4-BE49-F238E27FC236}">
                <a16:creationId xmlns:a16="http://schemas.microsoft.com/office/drawing/2014/main" id="{60616533-1BB2-42D6-78F2-E1BEF4ACC9D7}"/>
              </a:ext>
            </a:extLst>
          </p:cNvPr>
          <p:cNvSpPr/>
          <p:nvPr/>
        </p:nvSpPr>
        <p:spPr>
          <a:xfrm>
            <a:off x="13717319" y="8626109"/>
            <a:ext cx="2616634" cy="811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pl-PL" sz="48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Century Gothic Bold"/>
              </a:rPr>
              <a:t>     6</a:t>
            </a:r>
            <a:endParaRPr lang="en-US" sz="48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Century Gothic Bold"/>
            </a:endParaRPr>
          </a:p>
        </p:txBody>
      </p:sp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id="{F907FEE1-00B5-5421-58DB-D602012B4511}"/>
              </a:ext>
            </a:extLst>
          </p:cNvPr>
          <p:cNvCxnSpPr>
            <a:cxnSpLocks/>
          </p:cNvCxnSpPr>
          <p:nvPr/>
        </p:nvCxnSpPr>
        <p:spPr>
          <a:xfrm>
            <a:off x="8303403" y="4740779"/>
            <a:ext cx="8787167" cy="13756"/>
          </a:xfrm>
          <a:prstGeom prst="line">
            <a:avLst/>
          </a:prstGeom>
          <a:ln>
            <a:solidFill>
              <a:srgbClr val="CDE9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39E544EF-C6C1-E99F-25FC-A97E1CE436AA}"/>
              </a:ext>
            </a:extLst>
          </p:cNvPr>
          <p:cNvCxnSpPr>
            <a:cxnSpLocks/>
          </p:cNvCxnSpPr>
          <p:nvPr/>
        </p:nvCxnSpPr>
        <p:spPr>
          <a:xfrm>
            <a:off x="8396280" y="6539249"/>
            <a:ext cx="8607204" cy="43524"/>
          </a:xfrm>
          <a:prstGeom prst="line">
            <a:avLst/>
          </a:prstGeom>
          <a:ln>
            <a:solidFill>
              <a:srgbClr val="CDE9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CE98E491-45E3-5F14-E1D2-735FC9DC6F58}"/>
              </a:ext>
            </a:extLst>
          </p:cNvPr>
          <p:cNvCxnSpPr>
            <a:cxnSpLocks/>
          </p:cNvCxnSpPr>
          <p:nvPr/>
        </p:nvCxnSpPr>
        <p:spPr>
          <a:xfrm>
            <a:off x="8468892" y="8117709"/>
            <a:ext cx="8621678" cy="0"/>
          </a:xfrm>
          <a:prstGeom prst="line">
            <a:avLst/>
          </a:prstGeom>
          <a:ln>
            <a:solidFill>
              <a:srgbClr val="CDE9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>
            <a:extLst>
              <a:ext uri="{FF2B5EF4-FFF2-40B4-BE49-F238E27FC236}">
                <a16:creationId xmlns:a16="http://schemas.microsoft.com/office/drawing/2014/main" id="{B16D6A5C-5A59-4563-D520-A7EFCFEF074B}"/>
              </a:ext>
            </a:extLst>
          </p:cNvPr>
          <p:cNvCxnSpPr>
            <a:cxnSpLocks/>
          </p:cNvCxnSpPr>
          <p:nvPr/>
        </p:nvCxnSpPr>
        <p:spPr>
          <a:xfrm>
            <a:off x="8431113" y="9852525"/>
            <a:ext cx="8585654" cy="0"/>
          </a:xfrm>
          <a:prstGeom prst="line">
            <a:avLst/>
          </a:prstGeom>
          <a:ln>
            <a:solidFill>
              <a:srgbClr val="CDE9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 descr="Obraz zawierający Grafika, projekt graficzny, symbol, zrzut ekran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DF46C82-8457-E6B2-09C4-32EB1FEB7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4336" y="4481337"/>
            <a:ext cx="6260910" cy="627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09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B3406548-8405-EC04-6416-8E591DA46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1;p3">
            <a:extLst>
              <a:ext uri="{FF2B5EF4-FFF2-40B4-BE49-F238E27FC236}">
                <a16:creationId xmlns:a16="http://schemas.microsoft.com/office/drawing/2014/main" id="{9B3AF26A-35B9-A86A-728B-685F0ADA0F16}"/>
              </a:ext>
            </a:extLst>
          </p:cNvPr>
          <p:cNvSpPr/>
          <p:nvPr/>
        </p:nvSpPr>
        <p:spPr>
          <a:xfrm>
            <a:off x="0" y="1"/>
            <a:ext cx="24387175" cy="5421086"/>
          </a:xfrm>
          <a:prstGeom prst="rect">
            <a:avLst/>
          </a:prstGeom>
          <a:solidFill>
            <a:srgbClr val="CDE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94" name="Google Shape;94;p3" descr=" ">
            <a:extLst>
              <a:ext uri="{FF2B5EF4-FFF2-40B4-BE49-F238E27FC236}">
                <a16:creationId xmlns:a16="http://schemas.microsoft.com/office/drawing/2014/main" id="{64F8BD07-1D1E-0C94-9AAA-12D26B2D91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849" y="1479550"/>
            <a:ext cx="25403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 descr=" ">
            <a:extLst>
              <a:ext uri="{FF2B5EF4-FFF2-40B4-BE49-F238E27FC236}">
                <a16:creationId xmlns:a16="http://schemas.microsoft.com/office/drawing/2014/main" id="{2BBCC897-D5CF-B3DC-6247-D0D3A56C17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76784" y="2235200"/>
            <a:ext cx="711289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 descr=" ">
            <a:extLst>
              <a:ext uri="{FF2B5EF4-FFF2-40B4-BE49-F238E27FC236}">
                <a16:creationId xmlns:a16="http://schemas.microsoft.com/office/drawing/2014/main" id="{A64A9AC7-B144-6EC3-3818-95326A6B54F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33429" y="3276600"/>
            <a:ext cx="711289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>
            <a:extLst>
              <a:ext uri="{FF2B5EF4-FFF2-40B4-BE49-F238E27FC236}">
                <a16:creationId xmlns:a16="http://schemas.microsoft.com/office/drawing/2014/main" id="{004C1BF8-137F-4F19-8A3B-87E357801CC5}"/>
              </a:ext>
            </a:extLst>
          </p:cNvPr>
          <p:cNvSpPr/>
          <p:nvPr/>
        </p:nvSpPr>
        <p:spPr>
          <a:xfrm>
            <a:off x="495362" y="6337300"/>
            <a:ext cx="23024421" cy="309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" name="Obraz 1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8C31677-0681-FDBC-539D-11482936B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  <p:sp>
        <p:nvSpPr>
          <p:cNvPr id="6" name="Google Shape;93;p3">
            <a:extLst>
              <a:ext uri="{FF2B5EF4-FFF2-40B4-BE49-F238E27FC236}">
                <a16:creationId xmlns:a16="http://schemas.microsoft.com/office/drawing/2014/main" id="{D0ECA3E9-1B41-DA47-ECA1-51CFAD58E4C2}"/>
              </a:ext>
            </a:extLst>
          </p:cNvPr>
          <p:cNvSpPr/>
          <p:nvPr/>
        </p:nvSpPr>
        <p:spPr>
          <a:xfrm>
            <a:off x="917343" y="1770133"/>
            <a:ext cx="14754693" cy="310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3200"/>
              <a:defRPr/>
            </a:pPr>
            <a:r>
              <a:rPr lang="pl-PL" sz="5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ELEKTROTIM – a </a:t>
            </a:r>
            <a:r>
              <a:rPr lang="pl-PL" sz="5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Polish</a:t>
            </a:r>
            <a:r>
              <a:rPr lang="pl-PL" sz="5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5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provider</a:t>
            </a:r>
            <a:r>
              <a:rPr lang="pl-PL" sz="5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pl-PL" sz="5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power</a:t>
            </a:r>
            <a:r>
              <a:rPr lang="pl-PL" sz="5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engineering services.</a:t>
            </a:r>
          </a:p>
          <a:p>
            <a:pPr lvl="0">
              <a:buSzPts val="3200"/>
              <a:defRPr/>
            </a:pPr>
            <a:r>
              <a:rPr lang="pl-PL" sz="5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pl-PL" sz="5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trusted</a:t>
            </a:r>
            <a:r>
              <a:rPr lang="pl-PL" sz="5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partner for </a:t>
            </a:r>
            <a:r>
              <a:rPr lang="pl-PL" sz="5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</a:t>
            </a:r>
            <a:r>
              <a:rPr lang="pl-PL" sz="5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business.</a:t>
            </a:r>
            <a:endParaRPr kumimoji="0" sz="5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6;p3">
            <a:extLst>
              <a:ext uri="{FF2B5EF4-FFF2-40B4-BE49-F238E27FC236}">
                <a16:creationId xmlns:a16="http://schemas.microsoft.com/office/drawing/2014/main" id="{F6B693B0-54F2-930D-A1B0-CF98898E38E8}"/>
              </a:ext>
            </a:extLst>
          </p:cNvPr>
          <p:cNvSpPr/>
          <p:nvPr/>
        </p:nvSpPr>
        <p:spPr>
          <a:xfrm>
            <a:off x="3351802" y="6787675"/>
            <a:ext cx="8148575" cy="1079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  <a:tabLst/>
              <a:defRPr/>
            </a:pPr>
            <a:r>
              <a:rPr lang="pl-PL" sz="4400" dirty="0">
                <a:latin typeface="Century Gothic"/>
                <a:ea typeface="Century Gothic"/>
                <a:cs typeface="Century Gothic"/>
                <a:sym typeface="Century Gothic"/>
              </a:rPr>
              <a:t>Power </a:t>
            </a:r>
            <a:r>
              <a:rPr lang="pl-PL" sz="4400" dirty="0" err="1">
                <a:latin typeface="Century Gothic"/>
                <a:ea typeface="Century Gothic"/>
                <a:cs typeface="Century Gothic"/>
                <a:sym typeface="Century Gothic"/>
              </a:rPr>
              <a:t>Grids</a:t>
            </a:r>
            <a:endParaRPr lang="pl-PL" sz="44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  <a:tabLst/>
              <a:defRPr/>
            </a:pPr>
            <a:r>
              <a:rPr lang="pl-PL" sz="4400" dirty="0">
                <a:latin typeface="Century Gothic"/>
                <a:ea typeface="Century Gothic"/>
                <a:cs typeface="Century Gothic"/>
                <a:sym typeface="Century Gothic"/>
              </a:rPr>
              <a:t>Energy </a:t>
            </a:r>
            <a:r>
              <a:rPr lang="pl-PL" sz="4400" dirty="0" err="1">
                <a:latin typeface="Century Gothic"/>
                <a:ea typeface="Century Gothic"/>
                <a:cs typeface="Century Gothic"/>
                <a:sym typeface="Century Gothic"/>
              </a:rPr>
              <a:t>Sector</a:t>
            </a:r>
            <a:endParaRPr lang="pl-PL" sz="44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  <a:tabLst/>
              <a:defRPr/>
            </a:pPr>
            <a:r>
              <a:rPr lang="pl-PL" sz="4400" dirty="0">
                <a:latin typeface="Century Gothic"/>
                <a:ea typeface="Century Gothic"/>
                <a:cs typeface="Century Gothic"/>
                <a:sym typeface="Century Gothic"/>
              </a:rPr>
              <a:t>Railway </a:t>
            </a:r>
            <a:r>
              <a:rPr lang="pl-PL" sz="4400" dirty="0" err="1">
                <a:latin typeface="Century Gothic"/>
                <a:ea typeface="Century Gothic"/>
                <a:cs typeface="Century Gothic"/>
                <a:sym typeface="Century Gothic"/>
              </a:rPr>
              <a:t>Traction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9;p3">
            <a:extLst>
              <a:ext uri="{FF2B5EF4-FFF2-40B4-BE49-F238E27FC236}">
                <a16:creationId xmlns:a16="http://schemas.microsoft.com/office/drawing/2014/main" id="{6768B2C4-15A4-F6DB-4A0B-875D1435EC8B}"/>
              </a:ext>
            </a:extLst>
          </p:cNvPr>
          <p:cNvSpPr/>
          <p:nvPr/>
        </p:nvSpPr>
        <p:spPr>
          <a:xfrm>
            <a:off x="3351802" y="9859509"/>
            <a:ext cx="12344400" cy="1079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  <a:tabLst/>
              <a:defRPr/>
            </a:pPr>
            <a:r>
              <a:rPr kumimoji="0" lang="pl-PL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Installations</a:t>
            </a:r>
            <a:r>
              <a:rPr kumimoji="0" lang="pl-PL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kumimoji="0" lang="pl-PL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Infrastructure</a:t>
            </a:r>
            <a:endParaRPr kumimoji="0" lang="pl-PL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Industry</a:t>
            </a:r>
            <a:endParaRPr kumimoji="0" lang="pl-PL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Public </a:t>
            </a:r>
            <a:r>
              <a:rPr kumimoji="0" lang="pl-PL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Utility</a:t>
            </a:r>
            <a:r>
              <a:rPr kumimoji="0" lang="pl-PL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Infrastructure</a:t>
            </a:r>
            <a:endParaRPr kumimoji="0" lang="pl-PL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Defense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Obraz 10" descr="Obraz zawierający Grafika, linia, symbol, design&#10;&#10;Zawartość wygenerowana przez AI może być niepoprawna.">
            <a:extLst>
              <a:ext uri="{FF2B5EF4-FFF2-40B4-BE49-F238E27FC236}">
                <a16:creationId xmlns:a16="http://schemas.microsoft.com/office/drawing/2014/main" id="{3F6BBB18-04AD-95FE-8FEA-5A04D72A5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9147" y="6337300"/>
            <a:ext cx="3090164" cy="3090164"/>
          </a:xfrm>
          <a:prstGeom prst="rect">
            <a:avLst/>
          </a:prstGeom>
        </p:spPr>
      </p:pic>
      <p:pic>
        <p:nvPicPr>
          <p:cNvPr id="13" name="Obraz 12" descr="Obraz zawierający Grafika, linia, design&#10;&#10;Zawartość wygenerowana przez AI może być niepoprawna.">
            <a:extLst>
              <a:ext uri="{FF2B5EF4-FFF2-40B4-BE49-F238E27FC236}">
                <a16:creationId xmlns:a16="http://schemas.microsoft.com/office/drawing/2014/main" id="{E02F620F-CA0B-EBE9-ADF2-1735DC864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586" y="9859509"/>
            <a:ext cx="2564706" cy="256470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7EC6089-F144-D69F-B206-E620E867F9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6438" y="1479550"/>
            <a:ext cx="9065538" cy="120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16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>
          <a:extLst>
            <a:ext uri="{FF2B5EF4-FFF2-40B4-BE49-F238E27FC236}">
              <a16:creationId xmlns:a16="http://schemas.microsoft.com/office/drawing/2014/main" id="{933327A7-0F43-BAB7-3D05-C4DDE6B9C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8">
            <a:extLst>
              <a:ext uri="{FF2B5EF4-FFF2-40B4-BE49-F238E27FC236}">
                <a16:creationId xmlns:a16="http://schemas.microsoft.com/office/drawing/2014/main" id="{71E8E0C7-1179-7979-B4A1-98527276384D}"/>
              </a:ext>
            </a:extLst>
          </p:cNvPr>
          <p:cNvSpPr/>
          <p:nvPr/>
        </p:nvSpPr>
        <p:spPr>
          <a:xfrm>
            <a:off x="0" y="-20700"/>
            <a:ext cx="24387048" cy="2159000"/>
          </a:xfrm>
          <a:prstGeom prst="rect">
            <a:avLst/>
          </a:prstGeom>
          <a:solidFill>
            <a:srgbClr val="CDE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1035" name="Google Shape;1035;p18">
            <a:extLst>
              <a:ext uri="{FF2B5EF4-FFF2-40B4-BE49-F238E27FC236}">
                <a16:creationId xmlns:a16="http://schemas.microsoft.com/office/drawing/2014/main" id="{D85118C0-0AD4-C966-64AA-AC6AEC66F3C8}"/>
              </a:ext>
            </a:extLst>
          </p:cNvPr>
          <p:cNvSpPr/>
          <p:nvPr/>
        </p:nvSpPr>
        <p:spPr>
          <a:xfrm>
            <a:off x="889110" y="762000"/>
            <a:ext cx="14875145" cy="111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entury Gothic"/>
              <a:buNone/>
            </a:pPr>
            <a:r>
              <a:rPr lang="pl-PL" sz="66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Dividend</a:t>
            </a:r>
            <a:r>
              <a:rPr lang="pl-PL" sz="66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Policy</a:t>
            </a:r>
          </a:p>
        </p:txBody>
      </p:sp>
      <p:pic>
        <p:nvPicPr>
          <p:cNvPr id="9" name="Obraz 8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CA894CD-CD18-2DAD-F0F3-9FBA20F9B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391D266-9BB3-3DFF-3A48-4D54604190C3}"/>
              </a:ext>
            </a:extLst>
          </p:cNvPr>
          <p:cNvSpPr txBox="1"/>
          <p:nvPr/>
        </p:nvSpPr>
        <p:spPr>
          <a:xfrm>
            <a:off x="1259224" y="8614572"/>
            <a:ext cx="5370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</a:pPr>
            <a:r>
              <a:rPr lang="pl-PL" sz="2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t>Dividend</a:t>
            </a:r>
            <a:r>
              <a:rPr lang="pl-PL" sz="2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t> per </a:t>
            </a:r>
            <a:r>
              <a:rPr lang="pl-PL" sz="2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t>share</a:t>
            </a:r>
            <a:r>
              <a:rPr lang="pl-PL" sz="2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t> (PLN)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E1717A2-4C14-768B-5886-E3A10742F8E6}"/>
              </a:ext>
            </a:extLst>
          </p:cNvPr>
          <p:cNvSpPr txBox="1"/>
          <p:nvPr/>
        </p:nvSpPr>
        <p:spPr>
          <a:xfrm>
            <a:off x="1259224" y="11492872"/>
            <a:ext cx="217270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Tx/>
              <a:defRPr/>
            </a:pPr>
            <a:r>
              <a:rPr lang="pl-PL" sz="44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Total </a:t>
            </a:r>
            <a:r>
              <a:rPr lang="pl-PL" sz="4400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dividend</a:t>
            </a:r>
            <a:r>
              <a:rPr lang="pl-PL" sz="44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 in 2023–2025: </a:t>
            </a:r>
            <a:r>
              <a:rPr lang="pl-PL" sz="4400" kern="1200" dirty="0">
                <a:solidFill>
                  <a:srgbClr val="E2111A"/>
                </a:solidFill>
                <a:latin typeface="Century Gothic" panose="020B0502020202020204" pitchFamily="34" charset="0"/>
              </a:rPr>
              <a:t>PLN 65 </a:t>
            </a:r>
            <a:r>
              <a:rPr lang="pl-PL" sz="4400" kern="1200" dirty="0" err="1">
                <a:solidFill>
                  <a:srgbClr val="E2111A"/>
                </a:solidFill>
                <a:latin typeface="Century Gothic" panose="020B0502020202020204" pitchFamily="34" charset="0"/>
              </a:rPr>
              <a:t>million</a:t>
            </a:r>
            <a:r>
              <a:rPr lang="pl-PL" sz="4400" kern="1200" dirty="0">
                <a:solidFill>
                  <a:srgbClr val="E2111A"/>
                </a:solidFill>
                <a:latin typeface="Century Gothic" panose="020B0502020202020204" pitchFamily="34" charset="0"/>
              </a:rPr>
              <a:t> </a:t>
            </a:r>
            <a:r>
              <a:rPr lang="pl-PL" sz="44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(PLN 6.5 per </a:t>
            </a:r>
            <a:r>
              <a:rPr lang="pl-PL" sz="4400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share</a:t>
            </a:r>
            <a:r>
              <a:rPr lang="pl-PL" sz="44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)</a:t>
            </a:r>
            <a:endParaRPr lang="pl-PL" sz="1600" kern="1200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</a:endParaRPr>
          </a:p>
          <a:p>
            <a:pPr algn="just" defTabSz="1828800">
              <a:buClrTx/>
              <a:defRPr/>
            </a:pPr>
            <a:r>
              <a:rPr lang="pl-PL" sz="4400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Dividend</a:t>
            </a:r>
            <a:r>
              <a:rPr lang="pl-PL" sz="44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pl-PL" sz="4400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payment</a:t>
            </a:r>
            <a:r>
              <a:rPr lang="pl-PL" sz="44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pl-PL" sz="4400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date</a:t>
            </a:r>
            <a:r>
              <a:rPr lang="pl-PL" sz="440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: </a:t>
            </a:r>
            <a:r>
              <a:rPr lang="pl-PL" sz="4400" kern="1200" dirty="0">
                <a:solidFill>
                  <a:srgbClr val="E2111A"/>
                </a:solidFill>
                <a:latin typeface="Century Gothic" panose="020B0502020202020204" pitchFamily="34" charset="0"/>
              </a:rPr>
              <a:t>25 </a:t>
            </a:r>
            <a:r>
              <a:rPr lang="pl-PL" sz="4400" kern="1200" dirty="0" err="1">
                <a:solidFill>
                  <a:srgbClr val="E2111A"/>
                </a:solidFill>
                <a:latin typeface="Century Gothic" panose="020B0502020202020204" pitchFamily="34" charset="0"/>
              </a:rPr>
              <a:t>July</a:t>
            </a:r>
            <a:r>
              <a:rPr lang="pl-PL" sz="4400" kern="1200" dirty="0">
                <a:solidFill>
                  <a:srgbClr val="E2111A"/>
                </a:solidFill>
                <a:latin typeface="Century Gothic" panose="020B0502020202020204" pitchFamily="34" charset="0"/>
              </a:rPr>
              <a:t> 2025</a:t>
            </a:r>
            <a:endParaRPr lang="pl-PL" sz="3600" kern="1200" dirty="0">
              <a:solidFill>
                <a:srgbClr val="E2111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32E984D-74F9-CEB3-6633-16F69F916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1"/>
          <a:stretch>
            <a:fillRect/>
          </a:stretch>
        </p:blipFill>
        <p:spPr>
          <a:xfrm>
            <a:off x="-1157404" y="2434010"/>
            <a:ext cx="18616287" cy="60822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809C88-99D0-A655-7BE1-8BAC218A9113}"/>
              </a:ext>
            </a:extLst>
          </p:cNvPr>
          <p:cNvGrpSpPr/>
          <p:nvPr/>
        </p:nvGrpSpPr>
        <p:grpSpPr>
          <a:xfrm>
            <a:off x="17458883" y="3207170"/>
            <a:ext cx="1447697" cy="1406282"/>
            <a:chOff x="0" y="0"/>
            <a:chExt cx="6350000" cy="63500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3B5CC4A-84DE-78F0-1608-85FC42902513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/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1" name="TextBox 9">
            <a:extLst>
              <a:ext uri="{FF2B5EF4-FFF2-40B4-BE49-F238E27FC236}">
                <a16:creationId xmlns:a16="http://schemas.microsoft.com/office/drawing/2014/main" id="{A5A53ECC-61CA-5FD8-A669-434F29549D67}"/>
              </a:ext>
            </a:extLst>
          </p:cNvPr>
          <p:cNvSpPr txBox="1"/>
          <p:nvPr/>
        </p:nvSpPr>
        <p:spPr>
          <a:xfrm>
            <a:off x="18318504" y="3109695"/>
            <a:ext cx="5100607" cy="1406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8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PLN 25 million 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C9735503-341B-DC5D-FDEA-A9DAD972885A}"/>
              </a:ext>
            </a:extLst>
          </p:cNvPr>
          <p:cNvGrpSpPr/>
          <p:nvPr/>
        </p:nvGrpSpPr>
        <p:grpSpPr>
          <a:xfrm>
            <a:off x="17594655" y="5158579"/>
            <a:ext cx="1447697" cy="1406282"/>
            <a:chOff x="0" y="0"/>
            <a:chExt cx="6350000" cy="63500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327A3DD4-D161-4C2F-BD6E-21DEEDF19138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/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4" name="TextBox 9">
            <a:extLst>
              <a:ext uri="{FF2B5EF4-FFF2-40B4-BE49-F238E27FC236}">
                <a16:creationId xmlns:a16="http://schemas.microsoft.com/office/drawing/2014/main" id="{0A67FD38-790F-9FA5-5DB8-EE0EE63DA8B3}"/>
              </a:ext>
            </a:extLst>
          </p:cNvPr>
          <p:cNvSpPr txBox="1"/>
          <p:nvPr/>
        </p:nvSpPr>
        <p:spPr>
          <a:xfrm>
            <a:off x="18318503" y="5061104"/>
            <a:ext cx="5100607" cy="1406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8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PLN 2.5 per share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57D528B5-65DF-9FBA-CE5F-7F4D2F9988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8610"/>
          <a:stretch>
            <a:fillRect/>
          </a:stretch>
        </p:blipFill>
        <p:spPr>
          <a:xfrm>
            <a:off x="1259224" y="9236094"/>
            <a:ext cx="11215805" cy="140628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9B5371F-DE5F-6E25-39E9-BD7A21BB34AA}"/>
              </a:ext>
            </a:extLst>
          </p:cNvPr>
          <p:cNvSpPr txBox="1"/>
          <p:nvPr/>
        </p:nvSpPr>
        <p:spPr>
          <a:xfrm>
            <a:off x="1063282" y="2479445"/>
            <a:ext cx="5370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</a:pPr>
            <a:r>
              <a:rPr lang="pl-PL" sz="2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t>Dividend</a:t>
            </a:r>
            <a:r>
              <a:rPr lang="pl-PL" sz="2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t> per </a:t>
            </a:r>
            <a:r>
              <a:rPr lang="pl-PL" sz="2800" b="1" kern="1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t>share</a:t>
            </a:r>
            <a:r>
              <a:rPr lang="pl-PL" sz="2800" b="1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t> (PLN)</a:t>
            </a:r>
          </a:p>
        </p:txBody>
      </p:sp>
    </p:spTree>
    <p:extLst>
      <p:ext uri="{BB962C8B-B14F-4D97-AF65-F5344CB8AC3E}">
        <p14:creationId xmlns:p14="http://schemas.microsoft.com/office/powerpoint/2010/main" val="2825733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3FB61-CCF0-15C2-0308-BAD88877D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9;p19">
            <a:extLst>
              <a:ext uri="{FF2B5EF4-FFF2-40B4-BE49-F238E27FC236}">
                <a16:creationId xmlns:a16="http://schemas.microsoft.com/office/drawing/2014/main" id="{C58D6B09-C3B9-7200-D450-FA3941112E4F}"/>
              </a:ext>
            </a:extLst>
          </p:cNvPr>
          <p:cNvSpPr/>
          <p:nvPr/>
        </p:nvSpPr>
        <p:spPr>
          <a:xfrm>
            <a:off x="889111" y="583749"/>
            <a:ext cx="17877860" cy="111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entury Gothic"/>
              <a:buNone/>
            </a:pPr>
            <a:r>
              <a:rPr lang="pl-PL" sz="80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Growth</a:t>
            </a:r>
            <a:r>
              <a:rPr lang="pl-PL" sz="80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80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Perspectives</a:t>
            </a:r>
            <a:endParaRPr lang="pl-PL" sz="8000" b="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Obraz 5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2FCD860-C583-BCF2-D45D-C7CFD614F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9D08D33E-7C9C-9CE7-3B79-893649035604}"/>
              </a:ext>
            </a:extLst>
          </p:cNvPr>
          <p:cNvGrpSpPr/>
          <p:nvPr/>
        </p:nvGrpSpPr>
        <p:grpSpPr>
          <a:xfrm>
            <a:off x="9098046" y="3824977"/>
            <a:ext cx="3344740" cy="3344740"/>
            <a:chOff x="0" y="0"/>
            <a:chExt cx="6350000" cy="6350000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FB4E9238-586E-95DC-6527-F453FCB6603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>
                <a:alpha val="69804"/>
              </a:srgbClr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335CCBDC-5DF6-1511-0270-7DA5F2B31182}"/>
              </a:ext>
            </a:extLst>
          </p:cNvPr>
          <p:cNvGrpSpPr/>
          <p:nvPr/>
        </p:nvGrpSpPr>
        <p:grpSpPr>
          <a:xfrm>
            <a:off x="16070292" y="3821325"/>
            <a:ext cx="3344740" cy="3344740"/>
            <a:chOff x="0" y="0"/>
            <a:chExt cx="6350000" cy="63500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477022C-FCF0-C520-F73B-1A886374416D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>
                <a:alpha val="49804"/>
              </a:srgbClr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Group 2">
            <a:extLst>
              <a:ext uri="{FF2B5EF4-FFF2-40B4-BE49-F238E27FC236}">
                <a16:creationId xmlns:a16="http://schemas.microsoft.com/office/drawing/2014/main" id="{92C1F674-50E3-A968-576A-F692EE0981B6}"/>
              </a:ext>
            </a:extLst>
          </p:cNvPr>
          <p:cNvGrpSpPr/>
          <p:nvPr/>
        </p:nvGrpSpPr>
        <p:grpSpPr>
          <a:xfrm>
            <a:off x="1146036" y="3821325"/>
            <a:ext cx="3344740" cy="3344740"/>
            <a:chOff x="0" y="0"/>
            <a:chExt cx="6350000" cy="635000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66D9B2F2-0FDC-9084-3BE8-B0AECA2DA4C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/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E9F4C1FA-1DE5-34E1-C4E0-89E94E64E6DA}"/>
              </a:ext>
            </a:extLst>
          </p:cNvPr>
          <p:cNvGrpSpPr/>
          <p:nvPr/>
        </p:nvGrpSpPr>
        <p:grpSpPr>
          <a:xfrm>
            <a:off x="8945646" y="8909290"/>
            <a:ext cx="3344740" cy="3344740"/>
            <a:chOff x="0" y="0"/>
            <a:chExt cx="6350000" cy="635000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93E5A07-6D31-C388-4E15-EF89FB299D6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>
                <a:alpha val="69804"/>
              </a:srgbClr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Group 6">
            <a:extLst>
              <a:ext uri="{FF2B5EF4-FFF2-40B4-BE49-F238E27FC236}">
                <a16:creationId xmlns:a16="http://schemas.microsoft.com/office/drawing/2014/main" id="{8EF8CC42-4BE3-F42A-93D8-DACC808CADF0}"/>
              </a:ext>
            </a:extLst>
          </p:cNvPr>
          <p:cNvGrpSpPr/>
          <p:nvPr/>
        </p:nvGrpSpPr>
        <p:grpSpPr>
          <a:xfrm>
            <a:off x="16070292" y="8905638"/>
            <a:ext cx="3344740" cy="3344740"/>
            <a:chOff x="0" y="0"/>
            <a:chExt cx="6350000" cy="6350000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7A2D3D3-5E96-0983-F3C2-8E70C4721906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>
                <a:alpha val="49804"/>
              </a:srgbClr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EE0DF192-A1CA-DBB5-1BF3-5B04C47F991B}"/>
              </a:ext>
            </a:extLst>
          </p:cNvPr>
          <p:cNvGrpSpPr/>
          <p:nvPr/>
        </p:nvGrpSpPr>
        <p:grpSpPr>
          <a:xfrm>
            <a:off x="1146036" y="8905638"/>
            <a:ext cx="3344740" cy="3344740"/>
            <a:chOff x="0" y="0"/>
            <a:chExt cx="6350000" cy="6350000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6163AA4A-8242-64EC-31E7-9F5188CFB4D7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/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41B5024-6D13-EEDE-D864-D9D3149DF45A}"/>
              </a:ext>
            </a:extLst>
          </p:cNvPr>
          <p:cNvSpPr txBox="1"/>
          <p:nvPr/>
        </p:nvSpPr>
        <p:spPr>
          <a:xfrm>
            <a:off x="10618017" y="4988214"/>
            <a:ext cx="643204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ct val="50000"/>
              <a:tabLst>
                <a:tab pos="457200" algn="l"/>
              </a:tabLst>
            </a:pP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Development of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nuclear</a:t>
            </a: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and wind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power</a:t>
            </a:r>
            <a:endParaRPr lang="pl-PL" sz="44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03FBFB76-078C-D69C-E700-4107A011C99D}"/>
              </a:ext>
            </a:extLst>
          </p:cNvPr>
          <p:cNvSpPr txBox="1"/>
          <p:nvPr/>
        </p:nvSpPr>
        <p:spPr>
          <a:xfrm>
            <a:off x="10898305" y="10201686"/>
            <a:ext cx="484243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ct val="50000"/>
              <a:tabLst>
                <a:tab pos="457200" algn="l"/>
              </a:tabLst>
            </a:pP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Central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Communication</a:t>
            </a: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Port (CPK)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CA8CB87B-F343-2ED1-0E40-346F51AABCA0}"/>
              </a:ext>
            </a:extLst>
          </p:cNvPr>
          <p:cNvSpPr txBox="1"/>
          <p:nvPr/>
        </p:nvSpPr>
        <p:spPr>
          <a:xfrm>
            <a:off x="2799004" y="4988214"/>
            <a:ext cx="62990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ct val="50000"/>
              <a:tabLst>
                <a:tab pos="457200" algn="l"/>
              </a:tabLst>
            </a:pP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Energy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transition</a:t>
            </a:r>
            <a:endParaRPr lang="pl-PL" sz="44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F4EF55B-B316-0CDA-6643-A8AB42F3D7A2}"/>
              </a:ext>
            </a:extLst>
          </p:cNvPr>
          <p:cNvSpPr txBox="1"/>
          <p:nvPr/>
        </p:nvSpPr>
        <p:spPr>
          <a:xfrm>
            <a:off x="2818406" y="10201686"/>
            <a:ext cx="62990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ct val="50000"/>
              <a:tabLst>
                <a:tab pos="457200" algn="l"/>
              </a:tabLst>
            </a:pP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Energy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storage</a:t>
            </a:r>
            <a:endParaRPr lang="pl-PL" sz="44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C2ABADAB-EEB3-9FBD-2AAC-7C9F063069C4}"/>
              </a:ext>
            </a:extLst>
          </p:cNvPr>
          <p:cNvSpPr txBox="1"/>
          <p:nvPr/>
        </p:nvSpPr>
        <p:spPr>
          <a:xfrm>
            <a:off x="17841707" y="5004378"/>
            <a:ext cx="62990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ct val="50000"/>
              <a:tabLst>
                <a:tab pos="457200" algn="l"/>
              </a:tabLst>
            </a:pP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Border</a:t>
            </a: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protection</a:t>
            </a: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and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defense</a:t>
            </a:r>
            <a:endParaRPr lang="pl-PL" sz="44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829E3CE-CC01-80DF-B7D8-87BE829496A6}"/>
              </a:ext>
            </a:extLst>
          </p:cNvPr>
          <p:cNvSpPr txBox="1"/>
          <p:nvPr/>
        </p:nvSpPr>
        <p:spPr>
          <a:xfrm>
            <a:off x="17841707" y="10201686"/>
            <a:ext cx="58061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ct val="50000"/>
              <a:tabLst>
                <a:tab pos="457200" algn="l"/>
              </a:tabLst>
            </a:pP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Power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supply</a:t>
            </a: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for railway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infrastructure</a:t>
            </a:r>
            <a:endParaRPr lang="pl-PL" sz="44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355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węzeł, skrzyżowanie, na wolnym powietrzu, infrastruktura&#10;&#10;Zawartość wygenerowana przez AI może być niepoprawna.">
            <a:extLst>
              <a:ext uri="{FF2B5EF4-FFF2-40B4-BE49-F238E27FC236}">
                <a16:creationId xmlns:a16="http://schemas.microsoft.com/office/drawing/2014/main" id="{1810AE75-B289-85B1-4E70-6A1ED9526D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725155" y="1703383"/>
            <a:ext cx="13759543" cy="10309233"/>
          </a:xfrm>
          <a:prstGeom prst="rect">
            <a:avLst/>
          </a:prstGeom>
        </p:spPr>
      </p:pic>
      <p:sp>
        <p:nvSpPr>
          <p:cNvPr id="406" name="Google Shape;406;p10"/>
          <p:cNvSpPr/>
          <p:nvPr/>
        </p:nvSpPr>
        <p:spPr>
          <a:xfrm>
            <a:off x="11896423" y="801100"/>
            <a:ext cx="11115977" cy="111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entury Gothic"/>
              <a:buNone/>
              <a:tabLst/>
              <a:defRPr/>
            </a:pPr>
            <a:r>
              <a:rPr kumimoji="0" lang="en-US" sz="8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Current Plans and Operational Goals</a:t>
            </a:r>
          </a:p>
        </p:txBody>
      </p:sp>
      <p:sp>
        <p:nvSpPr>
          <p:cNvPr id="415" name="Google Shape;415;p10"/>
          <p:cNvSpPr/>
          <p:nvPr/>
        </p:nvSpPr>
        <p:spPr>
          <a:xfrm>
            <a:off x="12582223" y="4812825"/>
            <a:ext cx="11115977" cy="637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E9ED"/>
              </a:buClr>
              <a:buSzPct val="164000"/>
              <a:tabLst/>
              <a:defRPr/>
            </a:pPr>
            <a:r>
              <a:rPr kumimoji="0" lang="pl-PL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New </a:t>
            </a:r>
            <a:r>
              <a:rPr kumimoji="0" lang="pl-PL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strategy</a:t>
            </a:r>
            <a:r>
              <a:rPr kumimoji="0" lang="pl-PL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for 2026–2030</a:t>
            </a:r>
            <a:br>
              <a:rPr kumimoji="0" lang="pl-PL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</a:br>
            <a:endParaRPr kumimoji="0" lang="pl-PL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CDE9ED"/>
              </a:buClr>
              <a:buSzPct val="164000"/>
              <a:defRPr/>
            </a:pPr>
            <a:r>
              <a:rPr lang="pl-PL" sz="4400" dirty="0" err="1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Further</a:t>
            </a:r>
            <a:r>
              <a:rPr lang="pl-PL" sz="44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development of the Company</a:t>
            </a:r>
          </a:p>
          <a:p>
            <a:pPr>
              <a:buClr>
                <a:srgbClr val="CDE9ED"/>
              </a:buClr>
              <a:buSzPct val="164000"/>
              <a:defRPr/>
            </a:pPr>
            <a:r>
              <a:rPr lang="pl-PL" sz="44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in the </a:t>
            </a:r>
            <a:r>
              <a:rPr lang="pl-PL" sz="4400" dirty="0" err="1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areas</a:t>
            </a:r>
            <a:r>
              <a:rPr lang="pl-PL" sz="44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of </a:t>
            </a:r>
            <a:r>
              <a:rPr lang="pl-PL" sz="4400" dirty="0" err="1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power</a:t>
            </a:r>
            <a:r>
              <a:rPr lang="pl-PL" sz="44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engineering and </a:t>
            </a:r>
            <a:r>
              <a:rPr lang="pl-PL" sz="4400" dirty="0" err="1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infrastructure</a:t>
            </a:r>
            <a:r>
              <a:rPr lang="pl-PL" sz="44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4400" dirty="0" err="1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installations</a:t>
            </a:r>
            <a:br>
              <a:rPr lang="pl-PL" sz="44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</a:br>
            <a:endParaRPr lang="pl-PL" sz="4400" dirty="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CDE9ED"/>
              </a:buClr>
              <a:buSzPct val="164000"/>
              <a:defRPr/>
            </a:pPr>
            <a:r>
              <a:rPr lang="pl-PL" sz="4400" dirty="0" err="1"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Ongoing</a:t>
            </a:r>
            <a:r>
              <a:rPr lang="pl-PL" sz="4400" dirty="0"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 </a:t>
            </a:r>
            <a:r>
              <a:rPr lang="pl-PL" sz="4400" dirty="0" err="1"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digitalization</a:t>
            </a:r>
            <a:r>
              <a:rPr lang="pl-PL" sz="4400" dirty="0"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 and IT </a:t>
            </a:r>
          </a:p>
          <a:p>
            <a:pPr>
              <a:buClr>
                <a:srgbClr val="CDE9ED"/>
              </a:buClr>
              <a:buSzPct val="164000"/>
              <a:defRPr/>
            </a:pPr>
            <a:r>
              <a:rPr lang="pl-PL" sz="4400" dirty="0" err="1"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modernization</a:t>
            </a:r>
            <a:r>
              <a:rPr lang="pl-PL" sz="4400" dirty="0"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 of the Company</a:t>
            </a:r>
            <a:br>
              <a:rPr lang="pl-PL" sz="4400" dirty="0"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</a:br>
            <a:endParaRPr lang="pl-PL" sz="4400" dirty="0">
              <a:latin typeface="Century Gothic" panose="020B0502020202020204" pitchFamily="34" charset="0"/>
              <a:ea typeface="Calibri"/>
              <a:cs typeface="Calibri"/>
              <a:sym typeface="Century Gothic"/>
            </a:endParaRPr>
          </a:p>
          <a:p>
            <a:pPr>
              <a:buClr>
                <a:srgbClr val="CDE9ED"/>
              </a:buClr>
              <a:buSzPct val="164000"/>
              <a:defRPr/>
            </a:pPr>
            <a:r>
              <a:rPr lang="pl-PL" sz="4400" dirty="0" err="1"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Optimization</a:t>
            </a:r>
            <a:r>
              <a:rPr lang="pl-PL" sz="4400" dirty="0"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 of </a:t>
            </a:r>
            <a:r>
              <a:rPr lang="pl-PL" sz="4400" dirty="0" err="1"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internal</a:t>
            </a:r>
            <a:r>
              <a:rPr lang="pl-PL" sz="4400" dirty="0"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 </a:t>
            </a:r>
            <a:r>
              <a:rPr lang="pl-PL" sz="4400" dirty="0" err="1"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processes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0659920-9FB3-9603-2898-C9DD053D8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  <p:sp>
        <p:nvSpPr>
          <p:cNvPr id="2" name="Freeform 23">
            <a:extLst>
              <a:ext uri="{FF2B5EF4-FFF2-40B4-BE49-F238E27FC236}">
                <a16:creationId xmlns:a16="http://schemas.microsoft.com/office/drawing/2014/main" id="{8B876CF8-E572-77E8-EF2B-6321B60A335A}"/>
              </a:ext>
            </a:extLst>
          </p:cNvPr>
          <p:cNvSpPr/>
          <p:nvPr/>
        </p:nvSpPr>
        <p:spPr>
          <a:xfrm rot="5400000">
            <a:off x="11421790" y="4767362"/>
            <a:ext cx="949261" cy="1001426"/>
          </a:xfrm>
          <a:custGeom>
            <a:avLst/>
            <a:gdLst/>
            <a:ahLst/>
            <a:cxnLst/>
            <a:rect l="l" t="t" r="r" b="b"/>
            <a:pathLst>
              <a:path w="561975" h="561975">
                <a:moveTo>
                  <a:pt x="0" y="0"/>
                </a:moveTo>
                <a:lnTo>
                  <a:pt x="561975" y="0"/>
                </a:lnTo>
                <a:lnTo>
                  <a:pt x="561975" y="561975"/>
                </a:lnTo>
                <a:lnTo>
                  <a:pt x="0" y="561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sz="2000"/>
          </a:p>
        </p:txBody>
      </p:sp>
      <p:sp>
        <p:nvSpPr>
          <p:cNvPr id="3" name="Freeform 23">
            <a:extLst>
              <a:ext uri="{FF2B5EF4-FFF2-40B4-BE49-F238E27FC236}">
                <a16:creationId xmlns:a16="http://schemas.microsoft.com/office/drawing/2014/main" id="{626B3E88-3476-45DA-4139-C50A2E5598E0}"/>
              </a:ext>
            </a:extLst>
          </p:cNvPr>
          <p:cNvSpPr/>
          <p:nvPr/>
        </p:nvSpPr>
        <p:spPr>
          <a:xfrm rot="5400000">
            <a:off x="11421792" y="8732761"/>
            <a:ext cx="949261" cy="1001426"/>
          </a:xfrm>
          <a:custGeom>
            <a:avLst/>
            <a:gdLst/>
            <a:ahLst/>
            <a:cxnLst/>
            <a:rect l="l" t="t" r="r" b="b"/>
            <a:pathLst>
              <a:path w="561975" h="561975">
                <a:moveTo>
                  <a:pt x="0" y="0"/>
                </a:moveTo>
                <a:lnTo>
                  <a:pt x="561975" y="0"/>
                </a:lnTo>
                <a:lnTo>
                  <a:pt x="561975" y="561975"/>
                </a:lnTo>
                <a:lnTo>
                  <a:pt x="0" y="561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sz="2000"/>
          </a:p>
        </p:txBody>
      </p:sp>
      <p:sp>
        <p:nvSpPr>
          <p:cNvPr id="5" name="Freeform 23">
            <a:extLst>
              <a:ext uri="{FF2B5EF4-FFF2-40B4-BE49-F238E27FC236}">
                <a16:creationId xmlns:a16="http://schemas.microsoft.com/office/drawing/2014/main" id="{91EAC902-C016-DA56-09F6-D2DE7028BE68}"/>
              </a:ext>
            </a:extLst>
          </p:cNvPr>
          <p:cNvSpPr/>
          <p:nvPr/>
        </p:nvSpPr>
        <p:spPr>
          <a:xfrm rot="5400000">
            <a:off x="11421790" y="6044855"/>
            <a:ext cx="949261" cy="1001426"/>
          </a:xfrm>
          <a:custGeom>
            <a:avLst/>
            <a:gdLst/>
            <a:ahLst/>
            <a:cxnLst/>
            <a:rect l="l" t="t" r="r" b="b"/>
            <a:pathLst>
              <a:path w="561975" h="561975">
                <a:moveTo>
                  <a:pt x="0" y="0"/>
                </a:moveTo>
                <a:lnTo>
                  <a:pt x="561975" y="0"/>
                </a:lnTo>
                <a:lnTo>
                  <a:pt x="561975" y="561975"/>
                </a:lnTo>
                <a:lnTo>
                  <a:pt x="0" y="561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sz="2000"/>
          </a:p>
        </p:txBody>
      </p:sp>
      <p:sp>
        <p:nvSpPr>
          <p:cNvPr id="7" name="Freeform 23">
            <a:extLst>
              <a:ext uri="{FF2B5EF4-FFF2-40B4-BE49-F238E27FC236}">
                <a16:creationId xmlns:a16="http://schemas.microsoft.com/office/drawing/2014/main" id="{ED096578-1F75-B6DE-C374-FA3A0FBF9830}"/>
              </a:ext>
            </a:extLst>
          </p:cNvPr>
          <p:cNvSpPr/>
          <p:nvPr/>
        </p:nvSpPr>
        <p:spPr>
          <a:xfrm rot="5400000">
            <a:off x="11421792" y="10691977"/>
            <a:ext cx="949261" cy="1001426"/>
          </a:xfrm>
          <a:custGeom>
            <a:avLst/>
            <a:gdLst/>
            <a:ahLst/>
            <a:cxnLst/>
            <a:rect l="l" t="t" r="r" b="b"/>
            <a:pathLst>
              <a:path w="561975" h="561975">
                <a:moveTo>
                  <a:pt x="0" y="0"/>
                </a:moveTo>
                <a:lnTo>
                  <a:pt x="561975" y="0"/>
                </a:lnTo>
                <a:lnTo>
                  <a:pt x="561975" y="561975"/>
                </a:lnTo>
                <a:lnTo>
                  <a:pt x="0" y="561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sz="2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37535AC0-6498-5041-F712-CD082CA5D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>
            <a:extLst>
              <a:ext uri="{FF2B5EF4-FFF2-40B4-BE49-F238E27FC236}">
                <a16:creationId xmlns:a16="http://schemas.microsoft.com/office/drawing/2014/main" id="{C36E8613-9686-A95B-4D29-D3324636E08E}"/>
              </a:ext>
            </a:extLst>
          </p:cNvPr>
          <p:cNvSpPr/>
          <p:nvPr/>
        </p:nvSpPr>
        <p:spPr>
          <a:xfrm>
            <a:off x="889111" y="1181100"/>
            <a:ext cx="23163079" cy="248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Century Gothic"/>
              <a:buNone/>
            </a:pPr>
            <a:r>
              <a:rPr lang="pl-PL" sz="16600" b="0" i="0" u="none" strike="noStrike" cap="none" dirty="0">
                <a:solidFill>
                  <a:srgbClr val="E2111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03</a:t>
            </a:r>
            <a:r>
              <a:rPr lang="pl-PL" sz="70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Q&amp;A</a:t>
            </a:r>
            <a:endParaRPr lang="pl-PL" sz="70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8A099BC-F283-5468-D33C-CB0412478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  <p:pic>
        <p:nvPicPr>
          <p:cNvPr id="5" name="Obraz 4" descr="Obraz zawierający niebo, na wolnym powietrzu, budynek, woda&#10;&#10;Zawartość wygenerowana przez AI może być niepoprawna.">
            <a:extLst>
              <a:ext uri="{FF2B5EF4-FFF2-40B4-BE49-F238E27FC236}">
                <a16:creationId xmlns:a16="http://schemas.microsoft.com/office/drawing/2014/main" id="{FB355E11-8822-E640-C2BB-31A16ADFB6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766666"/>
            <a:ext cx="24387175" cy="99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42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731995E0-997F-9306-CE5C-35FCB7526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34;p18">
            <a:extLst>
              <a:ext uri="{FF2B5EF4-FFF2-40B4-BE49-F238E27FC236}">
                <a16:creationId xmlns:a16="http://schemas.microsoft.com/office/drawing/2014/main" id="{02C23BA9-4327-BA74-BA47-DB230C7149BA}"/>
              </a:ext>
            </a:extLst>
          </p:cNvPr>
          <p:cNvSpPr/>
          <p:nvPr/>
        </p:nvSpPr>
        <p:spPr>
          <a:xfrm>
            <a:off x="0" y="-20700"/>
            <a:ext cx="24387048" cy="13736700"/>
          </a:xfrm>
          <a:prstGeom prst="rect">
            <a:avLst/>
          </a:prstGeom>
          <a:solidFill>
            <a:srgbClr val="CDE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2" name="Obraz 1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2A5F639-3A85-5D29-74C5-C9ACD34CE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  <p:sp>
        <p:nvSpPr>
          <p:cNvPr id="3" name="Google Shape;1490;p28">
            <a:extLst>
              <a:ext uri="{FF2B5EF4-FFF2-40B4-BE49-F238E27FC236}">
                <a16:creationId xmlns:a16="http://schemas.microsoft.com/office/drawing/2014/main" id="{D26DAA1D-ABBC-1D58-5BC9-81282875C678}"/>
              </a:ext>
            </a:extLst>
          </p:cNvPr>
          <p:cNvSpPr/>
          <p:nvPr/>
        </p:nvSpPr>
        <p:spPr>
          <a:xfrm>
            <a:off x="1216465" y="1076267"/>
            <a:ext cx="18764479" cy="138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Century Gothic"/>
              <a:buNone/>
              <a:tabLst/>
              <a:defRPr/>
            </a:pPr>
            <a:r>
              <a:rPr kumimoji="0" lang="pl-PL" sz="8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Thank</a:t>
            </a:r>
            <a:r>
              <a:rPr kumimoji="0" lang="pl-PL" sz="8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pl-PL" sz="8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You</a:t>
            </a:r>
            <a:r>
              <a:rPr kumimoji="0" lang="pl-PL" sz="8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!</a:t>
            </a:r>
            <a:endParaRPr kumimoji="0" sz="8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3393A65-748B-EAAF-3060-88BF657426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813" y="4801955"/>
            <a:ext cx="14717020" cy="88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96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24"/>
          <p:cNvSpPr/>
          <p:nvPr/>
        </p:nvSpPr>
        <p:spPr>
          <a:xfrm>
            <a:off x="0" y="-21166"/>
            <a:ext cx="24387048" cy="2159000"/>
          </a:xfrm>
          <a:prstGeom prst="rect">
            <a:avLst/>
          </a:prstGeom>
          <a:solidFill>
            <a:srgbClr val="CDE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60" name="Google Shape;1360;p24"/>
          <p:cNvSpPr/>
          <p:nvPr/>
        </p:nvSpPr>
        <p:spPr>
          <a:xfrm>
            <a:off x="889111" y="762000"/>
            <a:ext cx="16012468" cy="111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entury Gothic"/>
              <a:buNone/>
              <a:tabLst/>
              <a:defRPr/>
            </a:pPr>
            <a:r>
              <a:rPr lang="pl-PL" sz="5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Key</a:t>
            </a:r>
            <a:r>
              <a:rPr lang="pl-PL" sz="5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5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Figures</a:t>
            </a:r>
            <a:endParaRPr lang="pl-PL" sz="56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64" name="Google Shape;1364;p24"/>
          <p:cNvSpPr/>
          <p:nvPr/>
        </p:nvSpPr>
        <p:spPr>
          <a:xfrm>
            <a:off x="17377516" y="7405500"/>
            <a:ext cx="4305838" cy="71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  <a:tabLst/>
              <a:defRPr/>
            </a:pPr>
            <a:r>
              <a:rPr lang="pl-PL" sz="2800" dirty="0" err="1">
                <a:latin typeface="Century Gothic"/>
                <a:ea typeface="Century Gothic"/>
                <a:cs typeface="Century Gothic"/>
                <a:sym typeface="Century Gothic"/>
              </a:rPr>
              <a:t>Dividend</a:t>
            </a:r>
            <a:r>
              <a:rPr lang="pl-PL" sz="28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2800" dirty="0" err="1">
                <a:latin typeface="Century Gothic"/>
                <a:ea typeface="Century Gothic"/>
                <a:cs typeface="Century Gothic"/>
                <a:sym typeface="Century Gothic"/>
              </a:rPr>
              <a:t>payout</a:t>
            </a:r>
            <a:r>
              <a:rPr lang="pl-PL" sz="2800" dirty="0">
                <a:latin typeface="Century Gothic"/>
                <a:ea typeface="Century Gothic"/>
                <a:cs typeface="Century Gothic"/>
                <a:sym typeface="Century Gothic"/>
              </a:rPr>
              <a:t> for 2024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24"/>
          <p:cNvSpPr/>
          <p:nvPr/>
        </p:nvSpPr>
        <p:spPr>
          <a:xfrm>
            <a:off x="17479116" y="6668900"/>
            <a:ext cx="2688503" cy="63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  <a:tabLst/>
              <a:defRPr/>
            </a:pPr>
            <a:r>
              <a:rPr lang="pl-PL" sz="3200" b="1" dirty="0">
                <a:latin typeface="Century Gothic"/>
                <a:ea typeface="Century Gothic"/>
                <a:cs typeface="Century Gothic"/>
                <a:sym typeface="Century Gothic"/>
              </a:rPr>
              <a:t>PLN 25 </a:t>
            </a:r>
            <a:r>
              <a:rPr lang="pl-PL" sz="3200" b="1" dirty="0" err="1">
                <a:latin typeface="Century Gothic"/>
                <a:ea typeface="Century Gothic"/>
                <a:cs typeface="Century Gothic"/>
                <a:sym typeface="Century Gothic"/>
              </a:rPr>
              <a:t>million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p24"/>
          <p:cNvSpPr/>
          <p:nvPr/>
        </p:nvSpPr>
        <p:spPr>
          <a:xfrm>
            <a:off x="15952194" y="6205728"/>
            <a:ext cx="5626803" cy="2273300"/>
          </a:xfrm>
          <a:prstGeom prst="rect">
            <a:avLst/>
          </a:prstGeom>
          <a:noFill/>
          <a:ln w="25400" cap="flat" cmpd="sng">
            <a:solidFill>
              <a:srgbClr val="DEDE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1381" name="Google Shape;1381;p24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8151" y="9275438"/>
            <a:ext cx="1016127" cy="10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64;p24">
            <a:extLst>
              <a:ext uri="{FF2B5EF4-FFF2-40B4-BE49-F238E27FC236}">
                <a16:creationId xmlns:a16="http://schemas.microsoft.com/office/drawing/2014/main" id="{09C633E7-5992-AE72-8AC1-321C04C709EF}"/>
              </a:ext>
            </a:extLst>
          </p:cNvPr>
          <p:cNvSpPr/>
          <p:nvPr/>
        </p:nvSpPr>
        <p:spPr>
          <a:xfrm>
            <a:off x="17216301" y="9993548"/>
            <a:ext cx="4512842" cy="71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  <a:tabLst/>
              <a:defRPr/>
            </a:pPr>
            <a:r>
              <a:rPr lang="pl-PL" sz="2800" dirty="0" err="1">
                <a:latin typeface="Century Gothic"/>
                <a:ea typeface="Calibri"/>
                <a:cs typeface="Calibri"/>
                <a:sym typeface="Century Gothic"/>
              </a:rPr>
              <a:t>Record</a:t>
            </a:r>
            <a:r>
              <a:rPr lang="pl-PL" sz="2800" dirty="0">
                <a:latin typeface="Century Gothic"/>
                <a:ea typeface="Calibri"/>
                <a:cs typeface="Calibri"/>
                <a:sym typeface="Century Gothic"/>
              </a:rPr>
              <a:t> Market </a:t>
            </a:r>
            <a:r>
              <a:rPr lang="pl-PL" sz="2800" dirty="0" err="1">
                <a:latin typeface="Century Gothic"/>
                <a:ea typeface="Calibri"/>
                <a:cs typeface="Calibri"/>
                <a:sym typeface="Century Gothic"/>
              </a:rPr>
              <a:t>Capitalization</a:t>
            </a:r>
            <a:r>
              <a:rPr lang="pl-PL" sz="2800" dirty="0">
                <a:latin typeface="Century Gothic"/>
                <a:ea typeface="Calibri"/>
                <a:cs typeface="Calibri"/>
                <a:sym typeface="Century Gothic"/>
              </a:rPr>
              <a:t> of the Company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370;p24">
            <a:extLst>
              <a:ext uri="{FF2B5EF4-FFF2-40B4-BE49-F238E27FC236}">
                <a16:creationId xmlns:a16="http://schemas.microsoft.com/office/drawing/2014/main" id="{9413B14D-B091-4D75-3BD3-1AF46432BCAE}"/>
              </a:ext>
            </a:extLst>
          </p:cNvPr>
          <p:cNvSpPr/>
          <p:nvPr/>
        </p:nvSpPr>
        <p:spPr>
          <a:xfrm>
            <a:off x="17278508" y="9384547"/>
            <a:ext cx="4946492" cy="63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  <a:tabLst/>
              <a:defRPr/>
            </a:pPr>
            <a:r>
              <a:rPr lang="pl-PL" sz="3200" b="1" dirty="0" err="1">
                <a:latin typeface="Century Gothic"/>
                <a:ea typeface="Century Gothic"/>
                <a:cs typeface="Century Gothic"/>
                <a:sym typeface="Century Gothic"/>
              </a:rPr>
              <a:t>Over</a:t>
            </a:r>
            <a:r>
              <a:rPr lang="pl-PL" sz="3200" b="1" dirty="0">
                <a:latin typeface="Century Gothic"/>
                <a:ea typeface="Century Gothic"/>
                <a:cs typeface="Century Gothic"/>
                <a:sym typeface="Century Gothic"/>
              </a:rPr>
              <a:t> PLN 540 </a:t>
            </a:r>
            <a:r>
              <a:rPr lang="pl-PL" sz="3200" b="1" dirty="0" err="1">
                <a:latin typeface="Century Gothic"/>
                <a:ea typeface="Century Gothic"/>
                <a:cs typeface="Century Gothic"/>
                <a:sym typeface="Century Gothic"/>
              </a:rPr>
              <a:t>million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76;p24">
            <a:extLst>
              <a:ext uri="{FF2B5EF4-FFF2-40B4-BE49-F238E27FC236}">
                <a16:creationId xmlns:a16="http://schemas.microsoft.com/office/drawing/2014/main" id="{DF033E0C-0B3A-6C73-4EF0-A5F52018858B}"/>
              </a:ext>
            </a:extLst>
          </p:cNvPr>
          <p:cNvSpPr/>
          <p:nvPr/>
        </p:nvSpPr>
        <p:spPr>
          <a:xfrm>
            <a:off x="2412302" y="9114028"/>
            <a:ext cx="5626803" cy="2273300"/>
          </a:xfrm>
          <a:prstGeom prst="rect">
            <a:avLst/>
          </a:prstGeom>
          <a:noFill/>
          <a:ln w="25400" cap="flat" cmpd="sng">
            <a:solidFill>
              <a:srgbClr val="DEDE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0" name="Google Shape;1364;p24">
            <a:extLst>
              <a:ext uri="{FF2B5EF4-FFF2-40B4-BE49-F238E27FC236}">
                <a16:creationId xmlns:a16="http://schemas.microsoft.com/office/drawing/2014/main" id="{44DE62A6-706D-9790-A8FB-B00A28C38335}"/>
              </a:ext>
            </a:extLst>
          </p:cNvPr>
          <p:cNvSpPr/>
          <p:nvPr/>
        </p:nvSpPr>
        <p:spPr>
          <a:xfrm>
            <a:off x="4034507" y="10200048"/>
            <a:ext cx="3628420" cy="71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1Y </a:t>
            </a:r>
            <a:r>
              <a:rPr kumimoji="0" lang="pl-PL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Share</a:t>
            </a: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Return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70;p24">
            <a:extLst>
              <a:ext uri="{FF2B5EF4-FFF2-40B4-BE49-F238E27FC236}">
                <a16:creationId xmlns:a16="http://schemas.microsoft.com/office/drawing/2014/main" id="{D34D7061-9AAD-1150-3002-1EED8F4AD58D}"/>
              </a:ext>
            </a:extLst>
          </p:cNvPr>
          <p:cNvSpPr/>
          <p:nvPr/>
        </p:nvSpPr>
        <p:spPr>
          <a:xfrm>
            <a:off x="4034507" y="9565048"/>
            <a:ext cx="2688503" cy="63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  <a:tabLst/>
              <a:defRPr/>
            </a:pPr>
            <a:r>
              <a:rPr lang="pl-PL" sz="3200" b="1" dirty="0">
                <a:latin typeface="Century Gothic"/>
                <a:ea typeface="Century Gothic"/>
                <a:cs typeface="Century Gothic"/>
                <a:sym typeface="Century Gothic"/>
              </a:rPr>
              <a:t>93</a:t>
            </a:r>
            <a: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%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76;p24">
            <a:extLst>
              <a:ext uri="{FF2B5EF4-FFF2-40B4-BE49-F238E27FC236}">
                <a16:creationId xmlns:a16="http://schemas.microsoft.com/office/drawing/2014/main" id="{D30CD0C2-576A-4CF5-FA3E-496B705D5556}"/>
              </a:ext>
            </a:extLst>
          </p:cNvPr>
          <p:cNvSpPr/>
          <p:nvPr/>
        </p:nvSpPr>
        <p:spPr>
          <a:xfrm>
            <a:off x="9211876" y="9099793"/>
            <a:ext cx="5626803" cy="2273300"/>
          </a:xfrm>
          <a:prstGeom prst="rect">
            <a:avLst/>
          </a:prstGeom>
          <a:noFill/>
          <a:ln w="25400" cap="flat" cmpd="sng">
            <a:solidFill>
              <a:srgbClr val="DEDE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Google Shape;1364;p24">
            <a:extLst>
              <a:ext uri="{FF2B5EF4-FFF2-40B4-BE49-F238E27FC236}">
                <a16:creationId xmlns:a16="http://schemas.microsoft.com/office/drawing/2014/main" id="{BAEA62CA-420D-36A8-0819-2731D3EEA2E6}"/>
              </a:ext>
            </a:extLst>
          </p:cNvPr>
          <p:cNvSpPr/>
          <p:nvPr/>
        </p:nvSpPr>
        <p:spPr>
          <a:xfrm>
            <a:off x="10848888" y="10058738"/>
            <a:ext cx="3833194" cy="71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  <a:tabLst/>
              <a:defRPr/>
            </a:pPr>
            <a:r>
              <a:rPr lang="pl-PL" sz="2800" dirty="0" err="1">
                <a:latin typeface="Century Gothic"/>
                <a:ea typeface="Century Gothic"/>
                <a:cs typeface="Century Gothic"/>
                <a:sym typeface="Century Gothic"/>
              </a:rPr>
              <a:t>Backlog</a:t>
            </a:r>
            <a:r>
              <a:rPr lang="pl-PL" sz="2800" dirty="0">
                <a:latin typeface="Century Gothic"/>
                <a:ea typeface="Century Gothic"/>
                <a:cs typeface="Century Gothic"/>
                <a:sym typeface="Century Gothic"/>
              </a:rPr>
              <a:t> as of </a:t>
            </a:r>
            <a:r>
              <a:rPr lang="pl-PL" sz="2800" dirty="0" err="1">
                <a:latin typeface="Century Gothic"/>
                <a:ea typeface="Century Gothic"/>
                <a:cs typeface="Century Gothic"/>
                <a:sym typeface="Century Gothic"/>
              </a:rPr>
              <a:t>June</a:t>
            </a:r>
            <a:r>
              <a:rPr lang="pl-PL" sz="2800" dirty="0">
                <a:latin typeface="Century Gothic"/>
                <a:ea typeface="Century Gothic"/>
                <a:cs typeface="Century Gothic"/>
                <a:sym typeface="Century Gothic"/>
              </a:rPr>
              <a:t> 30, 2025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0;p24">
            <a:extLst>
              <a:ext uri="{FF2B5EF4-FFF2-40B4-BE49-F238E27FC236}">
                <a16:creationId xmlns:a16="http://schemas.microsoft.com/office/drawing/2014/main" id="{E6EA6A42-7632-58F5-77FA-F14174748C39}"/>
              </a:ext>
            </a:extLst>
          </p:cNvPr>
          <p:cNvSpPr/>
          <p:nvPr/>
        </p:nvSpPr>
        <p:spPr>
          <a:xfrm>
            <a:off x="10848888" y="9459215"/>
            <a:ext cx="3492360" cy="63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  <a:tabLst/>
              <a:defRPr/>
            </a:pPr>
            <a:r>
              <a:rPr lang="pl-PL" sz="3200" b="1" dirty="0">
                <a:latin typeface="Century Gothic"/>
                <a:ea typeface="Century Gothic"/>
                <a:cs typeface="Century Gothic"/>
                <a:sym typeface="Century Gothic"/>
              </a:rPr>
              <a:t>PLN 727 </a:t>
            </a:r>
            <a:r>
              <a:rPr lang="pl-PL" sz="3200" b="1" dirty="0" err="1">
                <a:latin typeface="Century Gothic"/>
                <a:ea typeface="Century Gothic"/>
                <a:cs typeface="Century Gothic"/>
                <a:sym typeface="Century Gothic"/>
              </a:rPr>
              <a:t>million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76;p24">
            <a:extLst>
              <a:ext uri="{FF2B5EF4-FFF2-40B4-BE49-F238E27FC236}">
                <a16:creationId xmlns:a16="http://schemas.microsoft.com/office/drawing/2014/main" id="{92191CF3-5AC8-161A-7020-6B2DAD7721C4}"/>
              </a:ext>
            </a:extLst>
          </p:cNvPr>
          <p:cNvSpPr/>
          <p:nvPr/>
        </p:nvSpPr>
        <p:spPr>
          <a:xfrm>
            <a:off x="15952194" y="9114028"/>
            <a:ext cx="5626803" cy="2273300"/>
          </a:xfrm>
          <a:prstGeom prst="rect">
            <a:avLst/>
          </a:prstGeom>
          <a:noFill/>
          <a:ln w="25400" cap="flat" cmpd="sng">
            <a:solidFill>
              <a:srgbClr val="DEDE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5C93634-7ED2-E8DE-6D8B-D72125075F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68" t="1" r="70105" b="-21630"/>
          <a:stretch/>
        </p:blipFill>
        <p:spPr>
          <a:xfrm>
            <a:off x="2666910" y="9247590"/>
            <a:ext cx="1076315" cy="1465625"/>
          </a:xfrm>
          <a:prstGeom prst="rect">
            <a:avLst/>
          </a:prstGeom>
        </p:spPr>
      </p:pic>
      <p:pic>
        <p:nvPicPr>
          <p:cNvPr id="22" name="Grafika 21" descr="Pieniądze kontur">
            <a:extLst>
              <a:ext uri="{FF2B5EF4-FFF2-40B4-BE49-F238E27FC236}">
                <a16:creationId xmlns:a16="http://schemas.microsoft.com/office/drawing/2014/main" id="{28FFB498-0AA0-F18B-F95F-C05E9C782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11103" y="9384547"/>
            <a:ext cx="914400" cy="914400"/>
          </a:xfrm>
          <a:prstGeom prst="rect">
            <a:avLst/>
          </a:prstGeom>
        </p:spPr>
      </p:pic>
      <p:pic>
        <p:nvPicPr>
          <p:cNvPr id="24" name="Grafika 23" descr="Monety kontur">
            <a:extLst>
              <a:ext uri="{FF2B5EF4-FFF2-40B4-BE49-F238E27FC236}">
                <a16:creationId xmlns:a16="http://schemas.microsoft.com/office/drawing/2014/main" id="{CEF30D64-D7F8-CEB0-FCD1-2D39C4897B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58151" y="6478400"/>
            <a:ext cx="914400" cy="914400"/>
          </a:xfrm>
          <a:prstGeom prst="rect">
            <a:avLst/>
          </a:prstGeom>
        </p:spPr>
      </p:pic>
      <p:pic>
        <p:nvPicPr>
          <p:cNvPr id="25" name="Grafika 24" descr="Wykres liniowy kontur">
            <a:extLst>
              <a:ext uri="{FF2B5EF4-FFF2-40B4-BE49-F238E27FC236}">
                <a16:creationId xmlns:a16="http://schemas.microsoft.com/office/drawing/2014/main" id="{8E9F3515-49EB-B6AD-78C0-6347BFB37D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158151" y="9260673"/>
            <a:ext cx="914400" cy="914400"/>
          </a:xfrm>
          <a:prstGeom prst="rect">
            <a:avLst/>
          </a:prstGeom>
        </p:spPr>
      </p:pic>
      <p:pic>
        <p:nvPicPr>
          <p:cNvPr id="3" name="Obraz 2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720E7B1-043D-BD66-812D-35EC12ECCD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  <p:pic>
        <p:nvPicPr>
          <p:cNvPr id="2" name="Google Shape;1361;p24" descr=" ">
            <a:extLst>
              <a:ext uri="{FF2B5EF4-FFF2-40B4-BE49-F238E27FC236}">
                <a16:creationId xmlns:a16="http://schemas.microsoft.com/office/drawing/2014/main" id="{53D6A598-7D22-7976-6BDA-AB52404F82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333" y="3551428"/>
            <a:ext cx="1016127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62;p24" descr=" ">
            <a:extLst>
              <a:ext uri="{FF2B5EF4-FFF2-40B4-BE49-F238E27FC236}">
                <a16:creationId xmlns:a16="http://schemas.microsoft.com/office/drawing/2014/main" id="{2417194E-24D5-45DC-4F03-36D05DCC4E5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417493" y="3942358"/>
            <a:ext cx="789930" cy="7898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63;p24">
            <a:extLst>
              <a:ext uri="{FF2B5EF4-FFF2-40B4-BE49-F238E27FC236}">
                <a16:creationId xmlns:a16="http://schemas.microsoft.com/office/drawing/2014/main" id="{74D84AB4-91D8-3838-B183-338D15C8BF89}"/>
              </a:ext>
            </a:extLst>
          </p:cNvPr>
          <p:cNvSpPr/>
          <p:nvPr/>
        </p:nvSpPr>
        <p:spPr>
          <a:xfrm>
            <a:off x="3987298" y="4472485"/>
            <a:ext cx="3904372" cy="71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on the </a:t>
            </a:r>
            <a:r>
              <a:rPr kumimoji="0" lang="pl-PL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Polish</a:t>
            </a: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 </a:t>
            </a:r>
            <a:r>
              <a:rPr kumimoji="0" lang="pl-PL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power</a:t>
            </a: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 engineering market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365;p24">
            <a:extLst>
              <a:ext uri="{FF2B5EF4-FFF2-40B4-BE49-F238E27FC236}">
                <a16:creationId xmlns:a16="http://schemas.microsoft.com/office/drawing/2014/main" id="{F77BBC6F-2CBB-1EA9-147A-02D50A589636}"/>
              </a:ext>
            </a:extLst>
          </p:cNvPr>
          <p:cNvSpPr/>
          <p:nvPr/>
        </p:nvSpPr>
        <p:spPr>
          <a:xfrm>
            <a:off x="3816110" y="7319514"/>
            <a:ext cx="3973020" cy="71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Listed</a:t>
            </a: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 on the </a:t>
            </a:r>
            <a:r>
              <a:rPr kumimoji="0" lang="pl-PL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Warsaw</a:t>
            </a: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 Stock Exchange</a:t>
            </a:r>
            <a:endParaRPr kumimoji="0" lang="pl-PL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366;p24">
            <a:extLst>
              <a:ext uri="{FF2B5EF4-FFF2-40B4-BE49-F238E27FC236}">
                <a16:creationId xmlns:a16="http://schemas.microsoft.com/office/drawing/2014/main" id="{44A4A769-0FA3-0618-EAA0-F8D89AE5C864}"/>
              </a:ext>
            </a:extLst>
          </p:cNvPr>
          <p:cNvSpPr/>
          <p:nvPr/>
        </p:nvSpPr>
        <p:spPr>
          <a:xfrm>
            <a:off x="17658512" y="4395600"/>
            <a:ext cx="3628420" cy="71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  <a:tabLst/>
              <a:defRPr/>
            </a:pPr>
            <a:r>
              <a:rPr lang="pl-PL" sz="2800" dirty="0"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pl-PL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ompleted</a:t>
            </a: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projects</a:t>
            </a: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since</a:t>
            </a: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1999</a:t>
            </a:r>
            <a:endParaRPr kumimoji="0" lang="pl-PL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367;p24">
            <a:extLst>
              <a:ext uri="{FF2B5EF4-FFF2-40B4-BE49-F238E27FC236}">
                <a16:creationId xmlns:a16="http://schemas.microsoft.com/office/drawing/2014/main" id="{E4419110-23AD-3C44-7834-E27AB2353C03}"/>
              </a:ext>
            </a:extLst>
          </p:cNvPr>
          <p:cNvSpPr/>
          <p:nvPr/>
        </p:nvSpPr>
        <p:spPr>
          <a:xfrm>
            <a:off x="10789282" y="7380768"/>
            <a:ext cx="3628420" cy="71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 of the sWIG80 index</a:t>
            </a:r>
            <a:endParaRPr kumimoji="0" lang="pl-PL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368;p24">
            <a:extLst>
              <a:ext uri="{FF2B5EF4-FFF2-40B4-BE49-F238E27FC236}">
                <a16:creationId xmlns:a16="http://schemas.microsoft.com/office/drawing/2014/main" id="{E9EA3EB7-9C1F-E0F6-30A4-E5099C89382E}"/>
              </a:ext>
            </a:extLst>
          </p:cNvPr>
          <p:cNvSpPr/>
          <p:nvPr/>
        </p:nvSpPr>
        <p:spPr>
          <a:xfrm>
            <a:off x="10712828" y="4443100"/>
            <a:ext cx="3628420" cy="71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satisfied</a:t>
            </a: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customers</a:t>
            </a: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since</a:t>
            </a: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1999</a:t>
            </a:r>
            <a:endParaRPr kumimoji="0" lang="pl-PL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69;p24">
            <a:extLst>
              <a:ext uri="{FF2B5EF4-FFF2-40B4-BE49-F238E27FC236}">
                <a16:creationId xmlns:a16="http://schemas.microsoft.com/office/drawing/2014/main" id="{4AAB6921-E33B-C51C-E631-4C0B2920E0A7}"/>
              </a:ext>
            </a:extLst>
          </p:cNvPr>
          <p:cNvSpPr/>
          <p:nvPr/>
        </p:nvSpPr>
        <p:spPr>
          <a:xfrm>
            <a:off x="3987298" y="3792728"/>
            <a:ext cx="2688503" cy="63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26 years 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371;p24">
            <a:extLst>
              <a:ext uri="{FF2B5EF4-FFF2-40B4-BE49-F238E27FC236}">
                <a16:creationId xmlns:a16="http://schemas.microsoft.com/office/drawing/2014/main" id="{E1436F44-335D-0CEF-E99E-01C744B9C1F4}"/>
              </a:ext>
            </a:extLst>
          </p:cNvPr>
          <p:cNvSpPr/>
          <p:nvPr/>
        </p:nvSpPr>
        <p:spPr>
          <a:xfrm>
            <a:off x="3816110" y="6582914"/>
            <a:ext cx="2688503" cy="63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  <a:tabLst/>
              <a:defRPr/>
            </a:pPr>
            <a:r>
              <a:rPr lang="pl-PL" sz="3200" b="1" dirty="0"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ince 2007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372;p24">
            <a:extLst>
              <a:ext uri="{FF2B5EF4-FFF2-40B4-BE49-F238E27FC236}">
                <a16:creationId xmlns:a16="http://schemas.microsoft.com/office/drawing/2014/main" id="{257385FD-9D25-E47E-B9BA-229D4471BB6F}"/>
              </a:ext>
            </a:extLst>
          </p:cNvPr>
          <p:cNvSpPr/>
          <p:nvPr/>
        </p:nvSpPr>
        <p:spPr>
          <a:xfrm>
            <a:off x="17697575" y="3762794"/>
            <a:ext cx="2688503" cy="63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5000+ 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373;p24">
            <a:extLst>
              <a:ext uri="{FF2B5EF4-FFF2-40B4-BE49-F238E27FC236}">
                <a16:creationId xmlns:a16="http://schemas.microsoft.com/office/drawing/2014/main" id="{6718F1DC-DEB2-F4D3-A566-686C659E3ED3}"/>
              </a:ext>
            </a:extLst>
          </p:cNvPr>
          <p:cNvSpPr/>
          <p:nvPr/>
        </p:nvSpPr>
        <p:spPr>
          <a:xfrm>
            <a:off x="10789282" y="6644168"/>
            <a:ext cx="2688503" cy="63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since</a:t>
            </a:r>
            <a: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2023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374;p24">
            <a:extLst>
              <a:ext uri="{FF2B5EF4-FFF2-40B4-BE49-F238E27FC236}">
                <a16:creationId xmlns:a16="http://schemas.microsoft.com/office/drawing/2014/main" id="{72E6AB1C-F518-8298-3C26-4DC9592C3E88}"/>
              </a:ext>
            </a:extLst>
          </p:cNvPr>
          <p:cNvSpPr/>
          <p:nvPr/>
        </p:nvSpPr>
        <p:spPr>
          <a:xfrm>
            <a:off x="10712828" y="3706500"/>
            <a:ext cx="2688503" cy="63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entury Gothic"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1500+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375;p24">
            <a:extLst>
              <a:ext uri="{FF2B5EF4-FFF2-40B4-BE49-F238E27FC236}">
                <a16:creationId xmlns:a16="http://schemas.microsoft.com/office/drawing/2014/main" id="{FEB5ED58-007C-3712-1E3B-F1EC100033C3}"/>
              </a:ext>
            </a:extLst>
          </p:cNvPr>
          <p:cNvSpPr/>
          <p:nvPr/>
        </p:nvSpPr>
        <p:spPr>
          <a:xfrm>
            <a:off x="2412302" y="3297428"/>
            <a:ext cx="5626803" cy="2273300"/>
          </a:xfrm>
          <a:prstGeom prst="rect">
            <a:avLst/>
          </a:prstGeom>
          <a:noFill/>
          <a:ln w="25400" cap="flat" cmpd="sng">
            <a:solidFill>
              <a:srgbClr val="DEDE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2" name="Google Shape;1376;p24">
            <a:extLst>
              <a:ext uri="{FF2B5EF4-FFF2-40B4-BE49-F238E27FC236}">
                <a16:creationId xmlns:a16="http://schemas.microsoft.com/office/drawing/2014/main" id="{5957340C-99C1-5CCE-8DF7-C7CF41B8D07A}"/>
              </a:ext>
            </a:extLst>
          </p:cNvPr>
          <p:cNvSpPr/>
          <p:nvPr/>
        </p:nvSpPr>
        <p:spPr>
          <a:xfrm>
            <a:off x="2412302" y="6205728"/>
            <a:ext cx="5626803" cy="2273300"/>
          </a:xfrm>
          <a:prstGeom prst="rect">
            <a:avLst/>
          </a:prstGeom>
          <a:noFill/>
          <a:ln w="25400" cap="flat" cmpd="sng">
            <a:solidFill>
              <a:srgbClr val="DEDE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3" name="Google Shape;1377;p24">
            <a:extLst>
              <a:ext uri="{FF2B5EF4-FFF2-40B4-BE49-F238E27FC236}">
                <a16:creationId xmlns:a16="http://schemas.microsoft.com/office/drawing/2014/main" id="{18507870-80CE-116C-4F78-4DF2A8F7E60E}"/>
              </a:ext>
            </a:extLst>
          </p:cNvPr>
          <p:cNvSpPr/>
          <p:nvPr/>
        </p:nvSpPr>
        <p:spPr>
          <a:xfrm>
            <a:off x="9182248" y="3297428"/>
            <a:ext cx="5626803" cy="2273300"/>
          </a:xfrm>
          <a:prstGeom prst="rect">
            <a:avLst/>
          </a:prstGeom>
          <a:noFill/>
          <a:ln w="25400" cap="flat" cmpd="sng">
            <a:solidFill>
              <a:srgbClr val="DEDE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4" name="Google Shape;1378;p24">
            <a:extLst>
              <a:ext uri="{FF2B5EF4-FFF2-40B4-BE49-F238E27FC236}">
                <a16:creationId xmlns:a16="http://schemas.microsoft.com/office/drawing/2014/main" id="{5D830BF3-17CD-E6BA-9C86-A1D456DF9856}"/>
              </a:ext>
            </a:extLst>
          </p:cNvPr>
          <p:cNvSpPr/>
          <p:nvPr/>
        </p:nvSpPr>
        <p:spPr>
          <a:xfrm>
            <a:off x="9182248" y="6205728"/>
            <a:ext cx="5626803" cy="2273300"/>
          </a:xfrm>
          <a:prstGeom prst="rect">
            <a:avLst/>
          </a:prstGeom>
          <a:noFill/>
          <a:ln w="25400" cap="flat" cmpd="sng">
            <a:solidFill>
              <a:srgbClr val="DEDE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5" name="Google Shape;1379;p24">
            <a:extLst>
              <a:ext uri="{FF2B5EF4-FFF2-40B4-BE49-F238E27FC236}">
                <a16:creationId xmlns:a16="http://schemas.microsoft.com/office/drawing/2014/main" id="{1D56C929-DCE9-B291-180A-503480D5FF5F}"/>
              </a:ext>
            </a:extLst>
          </p:cNvPr>
          <p:cNvSpPr/>
          <p:nvPr/>
        </p:nvSpPr>
        <p:spPr>
          <a:xfrm>
            <a:off x="15952194" y="3297428"/>
            <a:ext cx="5626803" cy="2273300"/>
          </a:xfrm>
          <a:prstGeom prst="rect">
            <a:avLst/>
          </a:prstGeom>
          <a:noFill/>
          <a:ln w="25400" cap="flat" cmpd="sng">
            <a:solidFill>
              <a:srgbClr val="DEDE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36" name="Google Shape;1383;p24" descr=" ">
            <a:extLst>
              <a:ext uri="{FF2B5EF4-FFF2-40B4-BE49-F238E27FC236}">
                <a16:creationId xmlns:a16="http://schemas.microsoft.com/office/drawing/2014/main" id="{08F23043-4E36-C371-41F2-7EBE386D06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36279" y="3551428"/>
            <a:ext cx="1016127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387;p24" descr=" ">
            <a:extLst>
              <a:ext uri="{FF2B5EF4-FFF2-40B4-BE49-F238E27FC236}">
                <a16:creationId xmlns:a16="http://schemas.microsoft.com/office/drawing/2014/main" id="{08FB7D1E-0712-0ED9-74A9-F72E4E3EBD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32080" y="6190566"/>
            <a:ext cx="1016127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390;p24" descr=" ">
            <a:extLst>
              <a:ext uri="{FF2B5EF4-FFF2-40B4-BE49-F238E27FC236}">
                <a16:creationId xmlns:a16="http://schemas.microsoft.com/office/drawing/2014/main" id="{3F153385-5873-AF2B-061A-F98CEC37B68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66333" y="3743474"/>
            <a:ext cx="775839" cy="76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8F12F4BF-EE24-212B-9341-82CD364820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225" t="-1" b="-1807"/>
          <a:stretch/>
        </p:blipFill>
        <p:spPr>
          <a:xfrm>
            <a:off x="9493006" y="3735794"/>
            <a:ext cx="1188419" cy="1030340"/>
          </a:xfrm>
          <a:prstGeom prst="rect">
            <a:avLst/>
          </a:prstGeom>
        </p:spPr>
      </p:pic>
      <p:pic>
        <p:nvPicPr>
          <p:cNvPr id="40" name="Grafika 39" descr="Wykres słupkowy kontur">
            <a:extLst>
              <a:ext uri="{FF2B5EF4-FFF2-40B4-BE49-F238E27FC236}">
                <a16:creationId xmlns:a16="http://schemas.microsoft.com/office/drawing/2014/main" id="{CE686DE4-E9E5-8218-7B39-775FB7EB9E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46139" y="6466368"/>
            <a:ext cx="914400" cy="914400"/>
          </a:xfrm>
          <a:prstGeom prst="rect">
            <a:avLst/>
          </a:prstGeom>
        </p:spPr>
      </p:pic>
      <p:pic>
        <p:nvPicPr>
          <p:cNvPr id="41" name="Grafika 40" descr="Prezentacja z wykresem słupkowym kontur">
            <a:extLst>
              <a:ext uri="{FF2B5EF4-FFF2-40B4-BE49-F238E27FC236}">
                <a16:creationId xmlns:a16="http://schemas.microsoft.com/office/drawing/2014/main" id="{7B7CC00F-AA0A-C509-415D-4ED5D75B88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618151" y="6466368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4213F-5FC8-063C-DEB1-1F5F042DA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9;p19">
            <a:extLst>
              <a:ext uri="{FF2B5EF4-FFF2-40B4-BE49-F238E27FC236}">
                <a16:creationId xmlns:a16="http://schemas.microsoft.com/office/drawing/2014/main" id="{9A8CBB4F-5B74-D93F-6B79-FC59CE0156F7}"/>
              </a:ext>
            </a:extLst>
          </p:cNvPr>
          <p:cNvSpPr/>
          <p:nvPr/>
        </p:nvSpPr>
        <p:spPr>
          <a:xfrm>
            <a:off x="910883" y="233432"/>
            <a:ext cx="17877860" cy="111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14933"/>
              </a:lnSpc>
              <a:spcBef>
                <a:spcPct val="0"/>
              </a:spcBef>
            </a:pPr>
            <a:r>
              <a:rPr lang="en-US" sz="8000" dirty="0">
                <a:solidFill>
                  <a:srgbClr val="002060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Market Environment</a:t>
            </a:r>
          </a:p>
        </p:txBody>
      </p:sp>
      <p:pic>
        <p:nvPicPr>
          <p:cNvPr id="6" name="Obraz 5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070505B-D02A-0333-EA77-DE2F67376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899BA821-7946-9544-F2A3-C5AD6AD3CB12}"/>
              </a:ext>
            </a:extLst>
          </p:cNvPr>
          <p:cNvGrpSpPr/>
          <p:nvPr/>
        </p:nvGrpSpPr>
        <p:grpSpPr>
          <a:xfrm>
            <a:off x="9098046" y="3824977"/>
            <a:ext cx="3344740" cy="3344740"/>
            <a:chOff x="0" y="0"/>
            <a:chExt cx="6350000" cy="6350000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55FD4F5-ACF5-53D0-95DA-D109BB17241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>
                <a:alpha val="69804"/>
              </a:srgbClr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0B1C29DB-0BE7-56B8-D0B3-50E5C8D7FF09}"/>
              </a:ext>
            </a:extLst>
          </p:cNvPr>
          <p:cNvGrpSpPr/>
          <p:nvPr/>
        </p:nvGrpSpPr>
        <p:grpSpPr>
          <a:xfrm>
            <a:off x="16070292" y="3821325"/>
            <a:ext cx="3344740" cy="3344740"/>
            <a:chOff x="0" y="0"/>
            <a:chExt cx="6350000" cy="63500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1D9C19-5D46-783C-138E-855324BD58A3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>
                <a:alpha val="49804"/>
              </a:srgbClr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Group 2">
            <a:extLst>
              <a:ext uri="{FF2B5EF4-FFF2-40B4-BE49-F238E27FC236}">
                <a16:creationId xmlns:a16="http://schemas.microsoft.com/office/drawing/2014/main" id="{65CA6157-1F69-9D03-64EF-B1E971E11CEF}"/>
              </a:ext>
            </a:extLst>
          </p:cNvPr>
          <p:cNvGrpSpPr/>
          <p:nvPr/>
        </p:nvGrpSpPr>
        <p:grpSpPr>
          <a:xfrm>
            <a:off x="1146036" y="3821325"/>
            <a:ext cx="3344740" cy="3344740"/>
            <a:chOff x="0" y="0"/>
            <a:chExt cx="6350000" cy="635000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6033EB53-D962-70B3-14D1-A18E80FDAEC1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/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36AD84A0-4DDD-6A36-748A-BC650D53F40E}"/>
              </a:ext>
            </a:extLst>
          </p:cNvPr>
          <p:cNvGrpSpPr/>
          <p:nvPr/>
        </p:nvGrpSpPr>
        <p:grpSpPr>
          <a:xfrm>
            <a:off x="13705317" y="8275109"/>
            <a:ext cx="3344740" cy="3344740"/>
            <a:chOff x="0" y="0"/>
            <a:chExt cx="6350000" cy="635000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7C5410E-216E-2473-9287-DF74B21C268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>
                <a:alpha val="69804"/>
              </a:srgbClr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8C3B6F84-2E13-33CA-2D2C-24B83174090E}"/>
              </a:ext>
            </a:extLst>
          </p:cNvPr>
          <p:cNvGrpSpPr/>
          <p:nvPr/>
        </p:nvGrpSpPr>
        <p:grpSpPr>
          <a:xfrm>
            <a:off x="5151979" y="8325650"/>
            <a:ext cx="3344740" cy="3344740"/>
            <a:chOff x="0" y="0"/>
            <a:chExt cx="6350000" cy="6350000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6B5BBD8C-A086-256D-EDF1-1F2838A05B16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/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25F8B1D-C891-7DE3-8E34-E63EBC622B27}"/>
              </a:ext>
            </a:extLst>
          </p:cNvPr>
          <p:cNvSpPr txBox="1"/>
          <p:nvPr/>
        </p:nvSpPr>
        <p:spPr>
          <a:xfrm>
            <a:off x="10618017" y="4988214"/>
            <a:ext cx="643204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ct val="50000"/>
              <a:tabLst>
                <a:tab pos="457200" algn="l"/>
              </a:tabLst>
            </a:pP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Stabilization</a:t>
            </a: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of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construction</a:t>
            </a: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material</a:t>
            </a: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prices</a:t>
            </a:r>
            <a:endParaRPr lang="pl-PL" sz="44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2E8D2B5-A5F4-F437-AFEF-B0AAFA07BDD5}"/>
              </a:ext>
            </a:extLst>
          </p:cNvPr>
          <p:cNvSpPr txBox="1"/>
          <p:nvPr/>
        </p:nvSpPr>
        <p:spPr>
          <a:xfrm>
            <a:off x="6804947" y="9504217"/>
            <a:ext cx="643204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ct val="50000"/>
              <a:tabLst>
                <a:tab pos="457200" algn="l"/>
              </a:tabLst>
            </a:pPr>
            <a:r>
              <a:rPr lang="pl-PL" sz="4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Development and </a:t>
            </a:r>
            <a:r>
              <a:rPr lang="pl-PL" sz="4400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modernization</a:t>
            </a:r>
            <a:r>
              <a:rPr lang="pl-PL" sz="4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of </a:t>
            </a:r>
            <a:r>
              <a:rPr lang="pl-PL" sz="4400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power</a:t>
            </a:r>
            <a:r>
              <a:rPr lang="pl-PL" sz="4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l-PL" sz="4400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grids</a:t>
            </a:r>
            <a:endParaRPr lang="pl-PL" sz="4400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4B1507F-1A98-8A98-22EC-58DE11B93567}"/>
              </a:ext>
            </a:extLst>
          </p:cNvPr>
          <p:cNvSpPr txBox="1"/>
          <p:nvPr/>
        </p:nvSpPr>
        <p:spPr>
          <a:xfrm>
            <a:off x="2799004" y="4988214"/>
            <a:ext cx="62990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ct val="50000"/>
              <a:tabLst>
                <a:tab pos="457200" algn="l"/>
              </a:tabLst>
            </a:pP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Stagnation</a:t>
            </a: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in the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construction</a:t>
            </a: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sector</a:t>
            </a:r>
            <a:endParaRPr lang="pl-PL" sz="44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B616BE67-E151-AA64-6D2B-D6A8F2830699}"/>
              </a:ext>
            </a:extLst>
          </p:cNvPr>
          <p:cNvSpPr txBox="1"/>
          <p:nvPr/>
        </p:nvSpPr>
        <p:spPr>
          <a:xfrm>
            <a:off x="15643683" y="9382002"/>
            <a:ext cx="62990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ct val="50000"/>
              <a:tabLst>
                <a:tab pos="457200" algn="l"/>
              </a:tabLst>
            </a:pP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Risk</a:t>
            </a: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of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workforce</a:t>
            </a: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shortages</a:t>
            </a:r>
            <a:endParaRPr lang="pl-PL" sz="44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21271D65-8C97-CCD0-FB12-4013C10D9670}"/>
              </a:ext>
            </a:extLst>
          </p:cNvPr>
          <p:cNvSpPr txBox="1"/>
          <p:nvPr/>
        </p:nvSpPr>
        <p:spPr>
          <a:xfrm>
            <a:off x="18088133" y="4988214"/>
            <a:ext cx="629904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ct val="50000"/>
              <a:tabLst>
                <a:tab pos="457200" algn="l"/>
              </a:tabLst>
            </a:pP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High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competition</a:t>
            </a: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in the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construction</a:t>
            </a:r>
            <a:r>
              <a:rPr lang="pl-PL" sz="4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l-PL" sz="4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industry</a:t>
            </a:r>
            <a:endParaRPr lang="pl-PL" sz="44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334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niebo, na wolnym powietrzu, wschód słońca, trawa&#10;&#10;Zawartość wygenerowana przez AI może być niepoprawna.">
            <a:extLst>
              <a:ext uri="{FF2B5EF4-FFF2-40B4-BE49-F238E27FC236}">
                <a16:creationId xmlns:a16="http://schemas.microsoft.com/office/drawing/2014/main" id="{B92F9EFD-5BD1-508C-A9FF-6006AAFDD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09619"/>
            <a:ext cx="24387175" cy="9402233"/>
          </a:xfrm>
          <a:prstGeom prst="rect">
            <a:avLst/>
          </a:prstGeom>
        </p:spPr>
      </p:pic>
      <p:sp>
        <p:nvSpPr>
          <p:cNvPr id="2" name="Google Shape;148;p4"/>
          <p:cNvSpPr/>
          <p:nvPr/>
        </p:nvSpPr>
        <p:spPr>
          <a:xfrm>
            <a:off x="0" y="19050"/>
            <a:ext cx="24387048" cy="4305300"/>
          </a:xfrm>
          <a:prstGeom prst="rect">
            <a:avLst/>
          </a:prstGeom>
          <a:solidFill>
            <a:srgbClr val="CDE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889110" y="762000"/>
            <a:ext cx="11912489" cy="111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entury Gothic"/>
              <a:buNone/>
            </a:pPr>
            <a:r>
              <a:rPr lang="en-US" sz="60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Presentation Agenda</a:t>
            </a:r>
            <a:endParaRPr sz="60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1016127" y="1879600"/>
            <a:ext cx="4043339" cy="436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0"/>
              <a:buFont typeface="Century Gothic"/>
              <a:buNone/>
            </a:pPr>
            <a:r>
              <a:rPr lang="en-US" sz="22000" b="0" i="0" u="none" strike="noStrike" cap="none" dirty="0">
                <a:solidFill>
                  <a:srgbClr val="E2111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</a:t>
            </a:r>
            <a:endParaRPr sz="22000" b="0" i="0" u="none" strike="noStrike" cap="none" dirty="0">
              <a:solidFill>
                <a:srgbClr val="E2111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9132441" y="1879600"/>
            <a:ext cx="4043339" cy="436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0"/>
              <a:buFont typeface="Century Gothic"/>
              <a:buNone/>
            </a:pPr>
            <a:r>
              <a:rPr lang="en-US" sz="22000" b="0" i="0" u="none" strike="noStrike" cap="none" dirty="0">
                <a:solidFill>
                  <a:srgbClr val="E2111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02</a:t>
            </a:r>
            <a:endParaRPr sz="22000" b="0" i="0" u="none" strike="noStrike" cap="none" dirty="0">
              <a:solidFill>
                <a:srgbClr val="E2111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17655207" y="1879600"/>
            <a:ext cx="4043339" cy="436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0"/>
              <a:buFont typeface="Century Gothic"/>
              <a:buNone/>
            </a:pPr>
            <a:r>
              <a:rPr lang="en-US" sz="22000" b="0" i="0" u="none" strike="noStrike" cap="none" dirty="0">
                <a:solidFill>
                  <a:srgbClr val="E2111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03</a:t>
            </a:r>
            <a:endParaRPr sz="22000" b="0" i="0" u="none" strike="noStrike" cap="none" dirty="0">
              <a:solidFill>
                <a:srgbClr val="E2111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4144296" y="2523066"/>
            <a:ext cx="3862593" cy="1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entury Gothic"/>
              <a:buNone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Key Events </a:t>
            </a:r>
            <a:endParaRPr lang="pl-PL" sz="30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entury Gothic"/>
              <a:buNone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 ELEKTROTIM S.A.</a:t>
            </a:r>
          </a:p>
        </p:txBody>
      </p:sp>
      <p:sp>
        <p:nvSpPr>
          <p:cNvPr id="154" name="Google Shape;154;p4"/>
          <p:cNvSpPr/>
          <p:nvPr/>
        </p:nvSpPr>
        <p:spPr>
          <a:xfrm>
            <a:off x="12625378" y="2438400"/>
            <a:ext cx="5042530" cy="1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entury Gothic"/>
              <a:buNone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Financial Results of ELEKTROTIM S.A.</a:t>
            </a:r>
          </a:p>
        </p:txBody>
      </p:sp>
      <p:sp>
        <p:nvSpPr>
          <p:cNvPr id="155" name="Google Shape;155;p4"/>
          <p:cNvSpPr/>
          <p:nvPr/>
        </p:nvSpPr>
        <p:spPr>
          <a:xfrm>
            <a:off x="21076026" y="2438400"/>
            <a:ext cx="2768946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entury Gothic"/>
              <a:buNone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Q&amp;A</a:t>
            </a:r>
            <a:endParaRPr sz="3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C29FCBB-F8F6-E028-C88D-1BE10D26D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/>
          <p:nvPr/>
        </p:nvSpPr>
        <p:spPr>
          <a:xfrm>
            <a:off x="889111" y="1181100"/>
            <a:ext cx="23163079" cy="248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Century Gothic"/>
              <a:buNone/>
            </a:pPr>
            <a:r>
              <a:rPr lang="pl-PL" sz="16600" b="0" i="0" u="none" strike="noStrike" cap="none" dirty="0">
                <a:solidFill>
                  <a:srgbClr val="E2111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</a:t>
            </a:r>
            <a:r>
              <a:rPr lang="pl-PL" sz="70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70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Key</a:t>
            </a:r>
            <a:r>
              <a:rPr lang="pl-PL" sz="70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70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Events</a:t>
            </a:r>
            <a:r>
              <a:rPr lang="pl-PL" sz="70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70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</a:t>
            </a:r>
            <a:r>
              <a:rPr lang="pl-PL" sz="70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ELEKTROTIM S.A.</a:t>
            </a:r>
            <a:br>
              <a:rPr lang="pl-PL" sz="70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pl-PL" sz="70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7469412-6671-BE83-76B9-E4729D4D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  <p:pic>
        <p:nvPicPr>
          <p:cNvPr id="3" name="Obraz 2" descr="Obraz zawierający niebo, na wolnym powietrzu, chmura, Zasilanie elektryczne&#10;&#10;Zawartość wygenerowana przez AI może być niepoprawna.">
            <a:extLst>
              <a:ext uri="{FF2B5EF4-FFF2-40B4-BE49-F238E27FC236}">
                <a16:creationId xmlns:a16="http://schemas.microsoft.com/office/drawing/2014/main" id="{5F2F9C78-0F78-23A4-AB42-4723562C0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" y="3952155"/>
            <a:ext cx="24410035" cy="1093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39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3">
          <a:extLst>
            <a:ext uri="{FF2B5EF4-FFF2-40B4-BE49-F238E27FC236}">
              <a16:creationId xmlns:a16="http://schemas.microsoft.com/office/drawing/2014/main" id="{0657FF2E-7CF8-B7BC-F9B6-2390EBA80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088;p19">
            <a:extLst>
              <a:ext uri="{FF2B5EF4-FFF2-40B4-BE49-F238E27FC236}">
                <a16:creationId xmlns:a16="http://schemas.microsoft.com/office/drawing/2014/main" id="{B6ED89EA-5EF2-D0ED-6264-7E04A12987D3}"/>
              </a:ext>
            </a:extLst>
          </p:cNvPr>
          <p:cNvSpPr/>
          <p:nvPr/>
        </p:nvSpPr>
        <p:spPr>
          <a:xfrm>
            <a:off x="-15538" y="-12350"/>
            <a:ext cx="24402713" cy="2159000"/>
          </a:xfrm>
          <a:prstGeom prst="rect">
            <a:avLst/>
          </a:prstGeom>
          <a:solidFill>
            <a:srgbClr val="CDE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05" name="Google Shape;205;p6">
            <a:extLst>
              <a:ext uri="{FF2B5EF4-FFF2-40B4-BE49-F238E27FC236}">
                <a16:creationId xmlns:a16="http://schemas.microsoft.com/office/drawing/2014/main" id="{97CAF58F-449A-2764-0416-9C34BC705D5A}"/>
              </a:ext>
            </a:extLst>
          </p:cNvPr>
          <p:cNvSpPr/>
          <p:nvPr/>
        </p:nvSpPr>
        <p:spPr>
          <a:xfrm>
            <a:off x="1206650" y="619087"/>
            <a:ext cx="19007427" cy="111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Century Gothic"/>
              <a:buNone/>
              <a:tabLst/>
              <a:defRPr/>
            </a:pPr>
            <a:r>
              <a:rPr kumimoji="0" lang="en-US" sz="6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Key Contracts Signed in 1H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Century Gothic"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(net amounts)</a:t>
            </a:r>
            <a:endParaRPr kumimoji="0" lang="pl-PL" sz="12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" name="Obraz 15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3F8C0AE-4B85-448B-F305-09BD0FD6A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  <p:sp>
        <p:nvSpPr>
          <p:cNvPr id="26" name="Google Shape;214;p6">
            <a:extLst>
              <a:ext uri="{FF2B5EF4-FFF2-40B4-BE49-F238E27FC236}">
                <a16:creationId xmlns:a16="http://schemas.microsoft.com/office/drawing/2014/main" id="{BB88BE64-24CF-8A5D-708E-3DC45527D09A}"/>
              </a:ext>
            </a:extLst>
          </p:cNvPr>
          <p:cNvSpPr/>
          <p:nvPr/>
        </p:nvSpPr>
        <p:spPr>
          <a:xfrm>
            <a:off x="1503276" y="2955370"/>
            <a:ext cx="5942800" cy="98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STOEN OPERATOR</a:t>
            </a:r>
            <a:endParaRPr kumimoji="0" lang="pl-PL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20;p6">
            <a:extLst>
              <a:ext uri="{FF2B5EF4-FFF2-40B4-BE49-F238E27FC236}">
                <a16:creationId xmlns:a16="http://schemas.microsoft.com/office/drawing/2014/main" id="{E6DC708F-A9F8-0174-7725-B8158C9DC833}"/>
              </a:ext>
            </a:extLst>
          </p:cNvPr>
          <p:cNvSpPr/>
          <p:nvPr/>
        </p:nvSpPr>
        <p:spPr>
          <a:xfrm>
            <a:off x="1486156" y="3792203"/>
            <a:ext cx="4929972" cy="76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entury Gothic"/>
              <a:buNone/>
              <a:tabLst/>
              <a:defRPr/>
            </a:pP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Modernization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of 110/15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kV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substation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Białołęka</a:t>
            </a:r>
          </a:p>
        </p:txBody>
      </p:sp>
      <p:sp>
        <p:nvSpPr>
          <p:cNvPr id="28" name="Google Shape;228;p6">
            <a:extLst>
              <a:ext uri="{FF2B5EF4-FFF2-40B4-BE49-F238E27FC236}">
                <a16:creationId xmlns:a16="http://schemas.microsoft.com/office/drawing/2014/main" id="{27811DB0-EB88-936D-5BEB-EF1D52139D4E}"/>
              </a:ext>
            </a:extLst>
          </p:cNvPr>
          <p:cNvSpPr/>
          <p:nvPr/>
        </p:nvSpPr>
        <p:spPr>
          <a:xfrm>
            <a:off x="1503318" y="5204620"/>
            <a:ext cx="3365921" cy="635000"/>
          </a:xfrm>
          <a:prstGeom prst="rect">
            <a:avLst/>
          </a:prstGeom>
          <a:solidFill>
            <a:srgbClr val="E211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E2111A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9" name="Google Shape;231;p6">
            <a:extLst>
              <a:ext uri="{FF2B5EF4-FFF2-40B4-BE49-F238E27FC236}">
                <a16:creationId xmlns:a16="http://schemas.microsoft.com/office/drawing/2014/main" id="{190209D3-C090-DC1E-AF01-DC59406058A9}"/>
              </a:ext>
            </a:extLst>
          </p:cNvPr>
          <p:cNvSpPr/>
          <p:nvPr/>
        </p:nvSpPr>
        <p:spPr>
          <a:xfrm>
            <a:off x="1794725" y="5247539"/>
            <a:ext cx="3674993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  <a:tabLst/>
              <a:defRPr/>
            </a:pPr>
            <a:r>
              <a:rPr lang="pl-PL" sz="36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PLN 37 </a:t>
            </a:r>
            <a:r>
              <a:rPr lang="pl-PL" sz="36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million</a:t>
            </a:r>
            <a:endParaRPr lang="pl-PL" sz="36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Google Shape;206;p6">
            <a:extLst>
              <a:ext uri="{FF2B5EF4-FFF2-40B4-BE49-F238E27FC236}">
                <a16:creationId xmlns:a16="http://schemas.microsoft.com/office/drawing/2014/main" id="{A492E0E5-1748-BB87-FDA7-777FDEECCAE7}"/>
              </a:ext>
            </a:extLst>
          </p:cNvPr>
          <p:cNvSpPr/>
          <p:nvPr/>
        </p:nvSpPr>
        <p:spPr>
          <a:xfrm>
            <a:off x="978569" y="2778087"/>
            <a:ext cx="6376972" cy="3180627"/>
          </a:xfrm>
          <a:prstGeom prst="rect">
            <a:avLst/>
          </a:prstGeom>
          <a:noFill/>
          <a:ln w="2540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" name="Google Shape;228;p6">
            <a:extLst>
              <a:ext uri="{FF2B5EF4-FFF2-40B4-BE49-F238E27FC236}">
                <a16:creationId xmlns:a16="http://schemas.microsoft.com/office/drawing/2014/main" id="{688F5785-393B-2AE7-9D79-1F90EF334937}"/>
              </a:ext>
            </a:extLst>
          </p:cNvPr>
          <p:cNvSpPr/>
          <p:nvPr/>
        </p:nvSpPr>
        <p:spPr>
          <a:xfrm>
            <a:off x="17206141" y="8733361"/>
            <a:ext cx="3365921" cy="635000"/>
          </a:xfrm>
          <a:prstGeom prst="rect">
            <a:avLst/>
          </a:prstGeom>
          <a:solidFill>
            <a:srgbClr val="E211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" name="Google Shape;206;p6">
            <a:extLst>
              <a:ext uri="{FF2B5EF4-FFF2-40B4-BE49-F238E27FC236}">
                <a16:creationId xmlns:a16="http://schemas.microsoft.com/office/drawing/2014/main" id="{AADFD7C8-825D-1DC6-B845-2A93151961FF}"/>
              </a:ext>
            </a:extLst>
          </p:cNvPr>
          <p:cNvSpPr/>
          <p:nvPr/>
        </p:nvSpPr>
        <p:spPr>
          <a:xfrm>
            <a:off x="8796041" y="2778087"/>
            <a:ext cx="6376972" cy="3180627"/>
          </a:xfrm>
          <a:prstGeom prst="rect">
            <a:avLst/>
          </a:prstGeom>
          <a:noFill/>
          <a:ln w="2540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" name="Google Shape;208;p6">
            <a:extLst>
              <a:ext uri="{FF2B5EF4-FFF2-40B4-BE49-F238E27FC236}">
                <a16:creationId xmlns:a16="http://schemas.microsoft.com/office/drawing/2014/main" id="{E54AD05E-3ABA-CC38-1C71-A2F39DE8932A}"/>
              </a:ext>
            </a:extLst>
          </p:cNvPr>
          <p:cNvSpPr/>
          <p:nvPr/>
        </p:nvSpPr>
        <p:spPr>
          <a:xfrm>
            <a:off x="978569" y="6382439"/>
            <a:ext cx="6376972" cy="3180627"/>
          </a:xfrm>
          <a:prstGeom prst="rect">
            <a:avLst/>
          </a:prstGeom>
          <a:noFill/>
          <a:ln w="2540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9" name="Google Shape;209;p6">
            <a:extLst>
              <a:ext uri="{FF2B5EF4-FFF2-40B4-BE49-F238E27FC236}">
                <a16:creationId xmlns:a16="http://schemas.microsoft.com/office/drawing/2014/main" id="{26B60F27-BE28-F9E8-188B-830573DE8C0E}"/>
              </a:ext>
            </a:extLst>
          </p:cNvPr>
          <p:cNvSpPr/>
          <p:nvPr/>
        </p:nvSpPr>
        <p:spPr>
          <a:xfrm>
            <a:off x="978569" y="9962902"/>
            <a:ext cx="6376972" cy="3180627"/>
          </a:xfrm>
          <a:prstGeom prst="rect">
            <a:avLst/>
          </a:prstGeom>
          <a:noFill/>
          <a:ln w="2540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0" name="Google Shape;210;p6">
            <a:extLst>
              <a:ext uri="{FF2B5EF4-FFF2-40B4-BE49-F238E27FC236}">
                <a16:creationId xmlns:a16="http://schemas.microsoft.com/office/drawing/2014/main" id="{944DA41B-804F-A24F-19B2-B092CF347119}"/>
              </a:ext>
            </a:extLst>
          </p:cNvPr>
          <p:cNvSpPr/>
          <p:nvPr/>
        </p:nvSpPr>
        <p:spPr>
          <a:xfrm>
            <a:off x="16605963" y="6350670"/>
            <a:ext cx="6376972" cy="3180627"/>
          </a:xfrm>
          <a:prstGeom prst="rect">
            <a:avLst/>
          </a:prstGeom>
          <a:noFill/>
          <a:ln w="2540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1" name="Google Shape;214;p6">
            <a:extLst>
              <a:ext uri="{FF2B5EF4-FFF2-40B4-BE49-F238E27FC236}">
                <a16:creationId xmlns:a16="http://schemas.microsoft.com/office/drawing/2014/main" id="{82371C39-5FF0-F98E-9282-BA91199FBE8E}"/>
              </a:ext>
            </a:extLst>
          </p:cNvPr>
          <p:cNvSpPr/>
          <p:nvPr/>
        </p:nvSpPr>
        <p:spPr>
          <a:xfrm>
            <a:off x="1486156" y="10256895"/>
            <a:ext cx="5942800" cy="98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TAURON Dystrybucja</a:t>
            </a:r>
            <a:endParaRPr kumimoji="0" lang="pl-PL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16;p6">
            <a:extLst>
              <a:ext uri="{FF2B5EF4-FFF2-40B4-BE49-F238E27FC236}">
                <a16:creationId xmlns:a16="http://schemas.microsoft.com/office/drawing/2014/main" id="{E6F7D1D6-6A8E-F5CA-D3B4-83E2D0F181B4}"/>
              </a:ext>
            </a:extLst>
          </p:cNvPr>
          <p:cNvSpPr/>
          <p:nvPr/>
        </p:nvSpPr>
        <p:spPr>
          <a:xfrm>
            <a:off x="9260901" y="10239945"/>
            <a:ext cx="4627612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STRABAG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20;p6">
            <a:extLst>
              <a:ext uri="{FF2B5EF4-FFF2-40B4-BE49-F238E27FC236}">
                <a16:creationId xmlns:a16="http://schemas.microsoft.com/office/drawing/2014/main" id="{2EDFD8AF-978A-DB1F-E6CD-8A70A7C6FF29}"/>
              </a:ext>
            </a:extLst>
          </p:cNvPr>
          <p:cNvSpPr/>
          <p:nvPr/>
        </p:nvSpPr>
        <p:spPr>
          <a:xfrm>
            <a:off x="1526107" y="11031336"/>
            <a:ext cx="5942799" cy="76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entury Gothic"/>
              <a:buNone/>
              <a:tabLst/>
              <a:defRPr/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Construction of a 20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kV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switchgear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at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Wirek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substation</a:t>
            </a:r>
            <a:endParaRPr kumimoji="0" lang="pl-PL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222;p6">
            <a:extLst>
              <a:ext uri="{FF2B5EF4-FFF2-40B4-BE49-F238E27FC236}">
                <a16:creationId xmlns:a16="http://schemas.microsoft.com/office/drawing/2014/main" id="{045D50B8-0A3D-66B3-EA71-3F10A64B0B1F}"/>
              </a:ext>
            </a:extLst>
          </p:cNvPr>
          <p:cNvSpPr/>
          <p:nvPr/>
        </p:nvSpPr>
        <p:spPr>
          <a:xfrm>
            <a:off x="9274695" y="10766665"/>
            <a:ext cx="5465916" cy="76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entury Gothic"/>
              <a:buNone/>
              <a:tabLst/>
              <a:defRPr/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Construction and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reconstruction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airport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pavements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at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Wrocław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Airport</a:t>
            </a:r>
            <a:endParaRPr kumimoji="0" lang="pl-PL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225;p6">
            <a:extLst>
              <a:ext uri="{FF2B5EF4-FFF2-40B4-BE49-F238E27FC236}">
                <a16:creationId xmlns:a16="http://schemas.microsoft.com/office/drawing/2014/main" id="{E3D4364A-ACA8-4421-6291-BFC59E31E797}"/>
              </a:ext>
            </a:extLst>
          </p:cNvPr>
          <p:cNvSpPr/>
          <p:nvPr/>
        </p:nvSpPr>
        <p:spPr>
          <a:xfrm>
            <a:off x="1568536" y="12229522"/>
            <a:ext cx="3467533" cy="635000"/>
          </a:xfrm>
          <a:prstGeom prst="rect">
            <a:avLst/>
          </a:prstGeom>
          <a:solidFill>
            <a:srgbClr val="E211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0" name="Google Shape;227;p6">
            <a:extLst>
              <a:ext uri="{FF2B5EF4-FFF2-40B4-BE49-F238E27FC236}">
                <a16:creationId xmlns:a16="http://schemas.microsoft.com/office/drawing/2014/main" id="{B861673F-8DF8-5C47-B48C-293926324F89}"/>
              </a:ext>
            </a:extLst>
          </p:cNvPr>
          <p:cNvSpPr/>
          <p:nvPr/>
        </p:nvSpPr>
        <p:spPr>
          <a:xfrm>
            <a:off x="9260901" y="12199448"/>
            <a:ext cx="3378622" cy="635000"/>
          </a:xfrm>
          <a:prstGeom prst="rect">
            <a:avLst/>
          </a:prstGeom>
          <a:solidFill>
            <a:srgbClr val="E211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2" name="Google Shape;231;p6">
            <a:extLst>
              <a:ext uri="{FF2B5EF4-FFF2-40B4-BE49-F238E27FC236}">
                <a16:creationId xmlns:a16="http://schemas.microsoft.com/office/drawing/2014/main" id="{9E127FE7-8BB3-C5A5-ACFF-CF0470DE7AEC}"/>
              </a:ext>
            </a:extLst>
          </p:cNvPr>
          <p:cNvSpPr/>
          <p:nvPr/>
        </p:nvSpPr>
        <p:spPr>
          <a:xfrm>
            <a:off x="1776001" y="12270784"/>
            <a:ext cx="3674993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  <a:tabLst/>
              <a:defRPr/>
            </a:pPr>
            <a:r>
              <a:rPr lang="pl-PL" sz="36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PLN 21 </a:t>
            </a:r>
            <a:r>
              <a:rPr lang="pl-PL" sz="36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million</a:t>
            </a:r>
            <a:endParaRPr lang="pl-PL" sz="36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33;p6">
            <a:extLst>
              <a:ext uri="{FF2B5EF4-FFF2-40B4-BE49-F238E27FC236}">
                <a16:creationId xmlns:a16="http://schemas.microsoft.com/office/drawing/2014/main" id="{5B65A03E-C069-FD74-32AB-8B48AACFA277}"/>
              </a:ext>
            </a:extLst>
          </p:cNvPr>
          <p:cNvSpPr/>
          <p:nvPr/>
        </p:nvSpPr>
        <p:spPr>
          <a:xfrm>
            <a:off x="9388613" y="12229418"/>
            <a:ext cx="3776605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PLN 21 million</a:t>
            </a:r>
          </a:p>
        </p:txBody>
      </p:sp>
      <p:sp>
        <p:nvSpPr>
          <p:cNvPr id="25" name="Google Shape;215;p6">
            <a:extLst>
              <a:ext uri="{FF2B5EF4-FFF2-40B4-BE49-F238E27FC236}">
                <a16:creationId xmlns:a16="http://schemas.microsoft.com/office/drawing/2014/main" id="{8405949A-DDC5-2F9C-4CFC-BEFB37565920}"/>
              </a:ext>
            </a:extLst>
          </p:cNvPr>
          <p:cNvSpPr/>
          <p:nvPr/>
        </p:nvSpPr>
        <p:spPr>
          <a:xfrm>
            <a:off x="1503276" y="6662074"/>
            <a:ext cx="4221161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TAURON Dystrybucja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21;p6">
            <a:extLst>
              <a:ext uri="{FF2B5EF4-FFF2-40B4-BE49-F238E27FC236}">
                <a16:creationId xmlns:a16="http://schemas.microsoft.com/office/drawing/2014/main" id="{012D138C-447E-92F5-7434-EF71BBF28EDB}"/>
              </a:ext>
            </a:extLst>
          </p:cNvPr>
          <p:cNvSpPr/>
          <p:nvPr/>
        </p:nvSpPr>
        <p:spPr>
          <a:xfrm>
            <a:off x="1503276" y="7347386"/>
            <a:ext cx="4871541" cy="146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tabLst/>
              <a:defRPr/>
            </a:pP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Modernization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of 110/20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kV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substation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Marciszów</a:t>
            </a:r>
          </a:p>
        </p:txBody>
      </p:sp>
      <p:sp>
        <p:nvSpPr>
          <p:cNvPr id="38" name="Google Shape;227;p6">
            <a:extLst>
              <a:ext uri="{FF2B5EF4-FFF2-40B4-BE49-F238E27FC236}">
                <a16:creationId xmlns:a16="http://schemas.microsoft.com/office/drawing/2014/main" id="{85C66A0A-4EAE-ED25-A43D-DE63C6621DB7}"/>
              </a:ext>
            </a:extLst>
          </p:cNvPr>
          <p:cNvSpPr/>
          <p:nvPr/>
        </p:nvSpPr>
        <p:spPr>
          <a:xfrm>
            <a:off x="1568536" y="8780825"/>
            <a:ext cx="3378622" cy="635000"/>
          </a:xfrm>
          <a:prstGeom prst="rect">
            <a:avLst/>
          </a:prstGeom>
          <a:solidFill>
            <a:srgbClr val="E211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9" name="Google Shape;215;p6">
            <a:extLst>
              <a:ext uri="{FF2B5EF4-FFF2-40B4-BE49-F238E27FC236}">
                <a16:creationId xmlns:a16="http://schemas.microsoft.com/office/drawing/2014/main" id="{8F8D5FC5-3D2B-F036-B5E9-BCCB08144B5E}"/>
              </a:ext>
            </a:extLst>
          </p:cNvPr>
          <p:cNvSpPr/>
          <p:nvPr/>
        </p:nvSpPr>
        <p:spPr>
          <a:xfrm>
            <a:off x="17242986" y="6670328"/>
            <a:ext cx="4221161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ENEA Operator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1;p6">
            <a:extLst>
              <a:ext uri="{FF2B5EF4-FFF2-40B4-BE49-F238E27FC236}">
                <a16:creationId xmlns:a16="http://schemas.microsoft.com/office/drawing/2014/main" id="{2DF9B1BB-6C7F-E546-1D13-E17DC90E22D6}"/>
              </a:ext>
            </a:extLst>
          </p:cNvPr>
          <p:cNvSpPr/>
          <p:nvPr/>
        </p:nvSpPr>
        <p:spPr>
          <a:xfrm>
            <a:off x="17242987" y="7505635"/>
            <a:ext cx="5009396" cy="146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entury Gothic"/>
              <a:buNone/>
              <a:tabLst/>
              <a:defRPr/>
            </a:pP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Reconstruction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of 110/15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kV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substation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Golczewo</a:t>
            </a:r>
          </a:p>
        </p:txBody>
      </p:sp>
      <p:sp>
        <p:nvSpPr>
          <p:cNvPr id="41" name="Google Shape;232;p6">
            <a:extLst>
              <a:ext uri="{FF2B5EF4-FFF2-40B4-BE49-F238E27FC236}">
                <a16:creationId xmlns:a16="http://schemas.microsoft.com/office/drawing/2014/main" id="{655E8C37-5210-C2D0-08F0-8B0D4E267756}"/>
              </a:ext>
            </a:extLst>
          </p:cNvPr>
          <p:cNvSpPr/>
          <p:nvPr/>
        </p:nvSpPr>
        <p:spPr>
          <a:xfrm>
            <a:off x="17486325" y="8758403"/>
            <a:ext cx="3509872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PLN 23 </a:t>
            </a:r>
            <a:r>
              <a:rPr kumimoji="0" lang="pl-PL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million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212;p6">
            <a:extLst>
              <a:ext uri="{FF2B5EF4-FFF2-40B4-BE49-F238E27FC236}">
                <a16:creationId xmlns:a16="http://schemas.microsoft.com/office/drawing/2014/main" id="{A1DB933D-294F-4BC5-4AE6-318E2218F472}"/>
              </a:ext>
            </a:extLst>
          </p:cNvPr>
          <p:cNvSpPr/>
          <p:nvPr/>
        </p:nvSpPr>
        <p:spPr>
          <a:xfrm>
            <a:off x="9260901" y="3078785"/>
            <a:ext cx="4627612" cy="98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EDF </a:t>
            </a:r>
            <a:r>
              <a:rPr kumimoji="0" lang="pl-P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Renewables</a:t>
            </a: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Polska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218;p6">
            <a:extLst>
              <a:ext uri="{FF2B5EF4-FFF2-40B4-BE49-F238E27FC236}">
                <a16:creationId xmlns:a16="http://schemas.microsoft.com/office/drawing/2014/main" id="{960D1FD5-A4BA-BE5E-725A-38BC97AAC96D}"/>
              </a:ext>
            </a:extLst>
          </p:cNvPr>
          <p:cNvSpPr/>
          <p:nvPr/>
        </p:nvSpPr>
        <p:spPr>
          <a:xfrm>
            <a:off x="9260901" y="3827825"/>
            <a:ext cx="5465916" cy="76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entury Gothic"/>
              <a:buNone/>
              <a:tabLst/>
              <a:defRPr/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Construction of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energy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storage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facility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Stary Grodków</a:t>
            </a:r>
          </a:p>
        </p:txBody>
      </p:sp>
      <p:sp>
        <p:nvSpPr>
          <p:cNvPr id="44" name="Google Shape;224;p6">
            <a:extLst>
              <a:ext uri="{FF2B5EF4-FFF2-40B4-BE49-F238E27FC236}">
                <a16:creationId xmlns:a16="http://schemas.microsoft.com/office/drawing/2014/main" id="{8B922093-941D-AEFC-16A5-B9ED48A50420}"/>
              </a:ext>
            </a:extLst>
          </p:cNvPr>
          <p:cNvSpPr/>
          <p:nvPr/>
        </p:nvSpPr>
        <p:spPr>
          <a:xfrm>
            <a:off x="9260901" y="5144127"/>
            <a:ext cx="3467533" cy="635000"/>
          </a:xfrm>
          <a:prstGeom prst="rect">
            <a:avLst/>
          </a:prstGeom>
          <a:solidFill>
            <a:srgbClr val="E211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5" name="Google Shape;229;p6">
            <a:extLst>
              <a:ext uri="{FF2B5EF4-FFF2-40B4-BE49-F238E27FC236}">
                <a16:creationId xmlns:a16="http://schemas.microsoft.com/office/drawing/2014/main" id="{62A633FA-2740-49C2-EA71-71E91DCD6D2D}"/>
              </a:ext>
            </a:extLst>
          </p:cNvPr>
          <p:cNvSpPr/>
          <p:nvPr/>
        </p:nvSpPr>
        <p:spPr>
          <a:xfrm>
            <a:off x="1886226" y="8824006"/>
            <a:ext cx="3636888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  <a:tabLst/>
              <a:defRPr/>
            </a:pPr>
            <a:r>
              <a:rPr lang="pl-PL" sz="36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PLN 25 </a:t>
            </a:r>
            <a:r>
              <a:rPr lang="pl-PL" sz="36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million</a:t>
            </a:r>
            <a:endParaRPr lang="pl-PL" sz="36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232;p6">
            <a:extLst>
              <a:ext uri="{FF2B5EF4-FFF2-40B4-BE49-F238E27FC236}">
                <a16:creationId xmlns:a16="http://schemas.microsoft.com/office/drawing/2014/main" id="{EE53CF52-7ABE-E9E4-72FA-7778CF67CDA0}"/>
              </a:ext>
            </a:extLst>
          </p:cNvPr>
          <p:cNvSpPr/>
          <p:nvPr/>
        </p:nvSpPr>
        <p:spPr>
          <a:xfrm>
            <a:off x="9388613" y="5186620"/>
            <a:ext cx="3509872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PLN 27 </a:t>
            </a:r>
            <a:r>
              <a:rPr kumimoji="0" lang="pl-PL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million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210;p6">
            <a:extLst>
              <a:ext uri="{FF2B5EF4-FFF2-40B4-BE49-F238E27FC236}">
                <a16:creationId xmlns:a16="http://schemas.microsoft.com/office/drawing/2014/main" id="{DBFCBFBF-96FB-4AF5-4A0A-DEEB74DA5FAA}"/>
              </a:ext>
            </a:extLst>
          </p:cNvPr>
          <p:cNvSpPr/>
          <p:nvPr/>
        </p:nvSpPr>
        <p:spPr>
          <a:xfrm>
            <a:off x="8824450" y="9955833"/>
            <a:ext cx="6376972" cy="3180627"/>
          </a:xfrm>
          <a:prstGeom prst="rect">
            <a:avLst/>
          </a:prstGeom>
          <a:noFill/>
          <a:ln w="2540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8" name="Google Shape;214;p6">
            <a:extLst>
              <a:ext uri="{FF2B5EF4-FFF2-40B4-BE49-F238E27FC236}">
                <a16:creationId xmlns:a16="http://schemas.microsoft.com/office/drawing/2014/main" id="{DF9B8959-FFC3-BACA-A8C7-30D9C9E373B0}"/>
              </a:ext>
            </a:extLst>
          </p:cNvPr>
          <p:cNvSpPr/>
          <p:nvPr/>
        </p:nvSpPr>
        <p:spPr>
          <a:xfrm>
            <a:off x="17394544" y="10256896"/>
            <a:ext cx="5942800" cy="98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TAURON Dystrybucja</a:t>
            </a:r>
            <a:endParaRPr kumimoji="0" lang="pl-PL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220;p6">
            <a:extLst>
              <a:ext uri="{FF2B5EF4-FFF2-40B4-BE49-F238E27FC236}">
                <a16:creationId xmlns:a16="http://schemas.microsoft.com/office/drawing/2014/main" id="{7135ADBE-765E-E1F4-B292-B92D7ACEE844}"/>
              </a:ext>
            </a:extLst>
          </p:cNvPr>
          <p:cNvSpPr/>
          <p:nvPr/>
        </p:nvSpPr>
        <p:spPr>
          <a:xfrm>
            <a:off x="17407756" y="10928576"/>
            <a:ext cx="5348450" cy="76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entury Gothic"/>
              <a:buNone/>
              <a:tabLst/>
              <a:defRPr/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Construction of a 110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kV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cable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line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with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fiber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optic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line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GPZ Wieczysta – GPZ Mennicza-Wrocław</a:t>
            </a:r>
          </a:p>
        </p:txBody>
      </p:sp>
      <p:sp>
        <p:nvSpPr>
          <p:cNvPr id="50" name="Google Shape;228;p6">
            <a:extLst>
              <a:ext uri="{FF2B5EF4-FFF2-40B4-BE49-F238E27FC236}">
                <a16:creationId xmlns:a16="http://schemas.microsoft.com/office/drawing/2014/main" id="{353A7CAC-5FD4-8C6F-1E44-F0B6F476DB99}"/>
              </a:ext>
            </a:extLst>
          </p:cNvPr>
          <p:cNvSpPr/>
          <p:nvPr/>
        </p:nvSpPr>
        <p:spPr>
          <a:xfrm>
            <a:off x="17242986" y="12272960"/>
            <a:ext cx="3365921" cy="635000"/>
          </a:xfrm>
          <a:prstGeom prst="rect">
            <a:avLst/>
          </a:prstGeom>
          <a:solidFill>
            <a:srgbClr val="E211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1" name="Google Shape;231;p6">
            <a:extLst>
              <a:ext uri="{FF2B5EF4-FFF2-40B4-BE49-F238E27FC236}">
                <a16:creationId xmlns:a16="http://schemas.microsoft.com/office/drawing/2014/main" id="{D55CC786-E12A-578C-BFEC-B96F6044724A}"/>
              </a:ext>
            </a:extLst>
          </p:cNvPr>
          <p:cNvSpPr/>
          <p:nvPr/>
        </p:nvSpPr>
        <p:spPr>
          <a:xfrm>
            <a:off x="17486325" y="12315293"/>
            <a:ext cx="3674993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PLN 17 </a:t>
            </a:r>
            <a:r>
              <a:rPr kumimoji="0" lang="pl-PL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million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210;p6">
            <a:extLst>
              <a:ext uri="{FF2B5EF4-FFF2-40B4-BE49-F238E27FC236}">
                <a16:creationId xmlns:a16="http://schemas.microsoft.com/office/drawing/2014/main" id="{CCC0EB72-CB6B-9754-1B59-C43FE6ABF8DC}"/>
              </a:ext>
            </a:extLst>
          </p:cNvPr>
          <p:cNvSpPr/>
          <p:nvPr/>
        </p:nvSpPr>
        <p:spPr>
          <a:xfrm>
            <a:off x="16605963" y="9964378"/>
            <a:ext cx="6376972" cy="3180627"/>
          </a:xfrm>
          <a:prstGeom prst="rect">
            <a:avLst/>
          </a:prstGeom>
          <a:noFill/>
          <a:ln w="2540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3" name="Google Shape;228;p6">
            <a:extLst>
              <a:ext uri="{FF2B5EF4-FFF2-40B4-BE49-F238E27FC236}">
                <a16:creationId xmlns:a16="http://schemas.microsoft.com/office/drawing/2014/main" id="{4BEBB157-38B5-4532-ABD0-7E6E655B9620}"/>
              </a:ext>
            </a:extLst>
          </p:cNvPr>
          <p:cNvSpPr/>
          <p:nvPr/>
        </p:nvSpPr>
        <p:spPr>
          <a:xfrm>
            <a:off x="17242985" y="5117460"/>
            <a:ext cx="3365921" cy="635000"/>
          </a:xfrm>
          <a:prstGeom prst="rect">
            <a:avLst/>
          </a:prstGeom>
          <a:solidFill>
            <a:srgbClr val="E211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4" name="Google Shape;214;p6">
            <a:extLst>
              <a:ext uri="{FF2B5EF4-FFF2-40B4-BE49-F238E27FC236}">
                <a16:creationId xmlns:a16="http://schemas.microsoft.com/office/drawing/2014/main" id="{C0EADC26-167F-EEDC-C85E-5C595581874C}"/>
              </a:ext>
            </a:extLst>
          </p:cNvPr>
          <p:cNvSpPr/>
          <p:nvPr/>
        </p:nvSpPr>
        <p:spPr>
          <a:xfrm>
            <a:off x="17206141" y="2927352"/>
            <a:ext cx="5942800" cy="98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TAURON Dystrybucja</a:t>
            </a:r>
            <a:endParaRPr kumimoji="0" lang="pl-PL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220;p6">
            <a:extLst>
              <a:ext uri="{FF2B5EF4-FFF2-40B4-BE49-F238E27FC236}">
                <a16:creationId xmlns:a16="http://schemas.microsoft.com/office/drawing/2014/main" id="{8DFD5439-8515-3D39-4789-0EAEDF076400}"/>
              </a:ext>
            </a:extLst>
          </p:cNvPr>
          <p:cNvSpPr/>
          <p:nvPr/>
        </p:nvSpPr>
        <p:spPr>
          <a:xfrm>
            <a:off x="17206141" y="3661086"/>
            <a:ext cx="4929972" cy="76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entury Gothic"/>
              <a:buNone/>
              <a:tabLst/>
              <a:defRPr/>
            </a:pP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Modernization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of 110/15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kV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substation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Dworszowice</a:t>
            </a:r>
          </a:p>
        </p:txBody>
      </p:sp>
      <p:sp>
        <p:nvSpPr>
          <p:cNvPr id="56" name="Google Shape;231;p6">
            <a:extLst>
              <a:ext uri="{FF2B5EF4-FFF2-40B4-BE49-F238E27FC236}">
                <a16:creationId xmlns:a16="http://schemas.microsoft.com/office/drawing/2014/main" id="{AFAEA10D-1919-53D5-E242-A9EAE6D30E21}"/>
              </a:ext>
            </a:extLst>
          </p:cNvPr>
          <p:cNvSpPr/>
          <p:nvPr/>
        </p:nvSpPr>
        <p:spPr>
          <a:xfrm>
            <a:off x="17506752" y="5158908"/>
            <a:ext cx="3674993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  <a:tabLst/>
              <a:defRPr/>
            </a:pPr>
            <a:r>
              <a:rPr lang="pl-PL" sz="36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PLN 25 </a:t>
            </a:r>
            <a:r>
              <a:rPr lang="pl-PL" sz="36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million</a:t>
            </a:r>
            <a:endParaRPr lang="pl-PL" sz="36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Google Shape;206;p6">
            <a:extLst>
              <a:ext uri="{FF2B5EF4-FFF2-40B4-BE49-F238E27FC236}">
                <a16:creationId xmlns:a16="http://schemas.microsoft.com/office/drawing/2014/main" id="{2031B5F5-74C5-4FC2-22E6-5DBDC85E3139}"/>
              </a:ext>
            </a:extLst>
          </p:cNvPr>
          <p:cNvSpPr/>
          <p:nvPr/>
        </p:nvSpPr>
        <p:spPr>
          <a:xfrm>
            <a:off x="16524047" y="2767363"/>
            <a:ext cx="6376972" cy="3180627"/>
          </a:xfrm>
          <a:prstGeom prst="rect">
            <a:avLst/>
          </a:prstGeom>
          <a:noFill/>
          <a:ln w="2540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8" name="Google Shape;206;p6">
            <a:extLst>
              <a:ext uri="{FF2B5EF4-FFF2-40B4-BE49-F238E27FC236}">
                <a16:creationId xmlns:a16="http://schemas.microsoft.com/office/drawing/2014/main" id="{E040B9B4-25CB-E0EF-B35E-CC111294A902}"/>
              </a:ext>
            </a:extLst>
          </p:cNvPr>
          <p:cNvSpPr/>
          <p:nvPr/>
        </p:nvSpPr>
        <p:spPr>
          <a:xfrm>
            <a:off x="8824450" y="6350670"/>
            <a:ext cx="6376972" cy="3180627"/>
          </a:xfrm>
          <a:prstGeom prst="rect">
            <a:avLst/>
          </a:prstGeom>
          <a:noFill/>
          <a:ln w="2540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9" name="Google Shape;228;p6">
            <a:extLst>
              <a:ext uri="{FF2B5EF4-FFF2-40B4-BE49-F238E27FC236}">
                <a16:creationId xmlns:a16="http://schemas.microsoft.com/office/drawing/2014/main" id="{14C8346B-9BB7-079C-7C45-A8D46AB1BF10}"/>
              </a:ext>
            </a:extLst>
          </p:cNvPr>
          <p:cNvSpPr/>
          <p:nvPr/>
        </p:nvSpPr>
        <p:spPr>
          <a:xfrm>
            <a:off x="9281682" y="8607637"/>
            <a:ext cx="3365921" cy="635000"/>
          </a:xfrm>
          <a:prstGeom prst="rect">
            <a:avLst/>
          </a:prstGeom>
          <a:solidFill>
            <a:srgbClr val="E211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0" name="Google Shape;214;p6">
            <a:extLst>
              <a:ext uri="{FF2B5EF4-FFF2-40B4-BE49-F238E27FC236}">
                <a16:creationId xmlns:a16="http://schemas.microsoft.com/office/drawing/2014/main" id="{16A6FE23-F3C2-AE8D-D8C8-25D00F43110A}"/>
              </a:ext>
            </a:extLst>
          </p:cNvPr>
          <p:cNvSpPr/>
          <p:nvPr/>
        </p:nvSpPr>
        <p:spPr>
          <a:xfrm>
            <a:off x="9307411" y="6566167"/>
            <a:ext cx="5942800" cy="98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POLONEZ PLUS</a:t>
            </a:r>
            <a:endParaRPr kumimoji="0" lang="pl-PL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220;p6">
            <a:extLst>
              <a:ext uri="{FF2B5EF4-FFF2-40B4-BE49-F238E27FC236}">
                <a16:creationId xmlns:a16="http://schemas.microsoft.com/office/drawing/2014/main" id="{6EFB5E90-648C-FC0B-7270-B7CAC7377E62}"/>
              </a:ext>
            </a:extLst>
          </p:cNvPr>
          <p:cNvSpPr/>
          <p:nvPr/>
        </p:nvSpPr>
        <p:spPr>
          <a:xfrm>
            <a:off x="9307410" y="7299901"/>
            <a:ext cx="5188031" cy="76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entury Gothic"/>
              <a:buNone/>
              <a:tabLst/>
              <a:defRPr/>
            </a:pPr>
            <a:r>
              <a:rPr lang="pl-PL" sz="2400" dirty="0" err="1">
                <a:latin typeface="Century Gothic"/>
                <a:ea typeface="Century Gothic"/>
                <a:cs typeface="Century Gothic"/>
                <a:sym typeface="Century Gothic"/>
              </a:rPr>
              <a:t>Electrical</a:t>
            </a:r>
            <a:r>
              <a:rPr lang="pl-PL" sz="24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2400" dirty="0" err="1">
                <a:latin typeface="Century Gothic"/>
                <a:ea typeface="Century Gothic"/>
                <a:cs typeface="Century Gothic"/>
                <a:sym typeface="Century Gothic"/>
              </a:rPr>
              <a:t>installations</a:t>
            </a:r>
            <a:r>
              <a:rPr lang="pl-PL" sz="2400" dirty="0">
                <a:latin typeface="Century Gothic"/>
                <a:ea typeface="Century Gothic"/>
                <a:cs typeface="Century Gothic"/>
                <a:sym typeface="Century Gothic"/>
              </a:rPr>
              <a:t> as part of Mercedes Benz Jawor investment</a:t>
            </a:r>
          </a:p>
        </p:txBody>
      </p:sp>
      <p:sp>
        <p:nvSpPr>
          <p:cNvPr id="62" name="Google Shape;231;p6">
            <a:extLst>
              <a:ext uri="{FF2B5EF4-FFF2-40B4-BE49-F238E27FC236}">
                <a16:creationId xmlns:a16="http://schemas.microsoft.com/office/drawing/2014/main" id="{BF6FBB57-50FB-16BF-7D73-E3A1A619FD63}"/>
              </a:ext>
            </a:extLst>
          </p:cNvPr>
          <p:cNvSpPr/>
          <p:nvPr/>
        </p:nvSpPr>
        <p:spPr>
          <a:xfrm>
            <a:off x="9626243" y="8644204"/>
            <a:ext cx="3674993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  <a:tabLst/>
              <a:defRPr/>
            </a:pPr>
            <a:r>
              <a:rPr lang="pl-PL" sz="36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PLN 24 </a:t>
            </a:r>
            <a:r>
              <a:rPr lang="pl-PL" sz="36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million</a:t>
            </a:r>
            <a:endParaRPr lang="pl-PL" sz="36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21446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>
          <a:extLst>
            <a:ext uri="{FF2B5EF4-FFF2-40B4-BE49-F238E27FC236}">
              <a16:creationId xmlns:a16="http://schemas.microsoft.com/office/drawing/2014/main" id="{F82605C6-BCCA-74D8-B5D5-34AE84304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088;p19">
            <a:extLst>
              <a:ext uri="{FF2B5EF4-FFF2-40B4-BE49-F238E27FC236}">
                <a16:creationId xmlns:a16="http://schemas.microsoft.com/office/drawing/2014/main" id="{70DB6F81-BB88-0854-2CC0-832A14AF1D62}"/>
              </a:ext>
            </a:extLst>
          </p:cNvPr>
          <p:cNvSpPr/>
          <p:nvPr/>
        </p:nvSpPr>
        <p:spPr>
          <a:xfrm>
            <a:off x="-15538" y="-12350"/>
            <a:ext cx="24402713" cy="2159000"/>
          </a:xfrm>
          <a:prstGeom prst="rect">
            <a:avLst/>
          </a:prstGeom>
          <a:solidFill>
            <a:srgbClr val="CDE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1089" name="Google Shape;1089;p19">
            <a:extLst>
              <a:ext uri="{FF2B5EF4-FFF2-40B4-BE49-F238E27FC236}">
                <a16:creationId xmlns:a16="http://schemas.microsoft.com/office/drawing/2014/main" id="{582C16FD-71B7-BFB3-7783-9CC9C4E5DB95}"/>
              </a:ext>
            </a:extLst>
          </p:cNvPr>
          <p:cNvSpPr/>
          <p:nvPr/>
        </p:nvSpPr>
        <p:spPr>
          <a:xfrm>
            <a:off x="1047623" y="303976"/>
            <a:ext cx="17877860" cy="111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entury Gothic"/>
              <a:buNone/>
            </a:pPr>
            <a:r>
              <a:rPr lang="pl-PL" sz="6600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Contracts</a:t>
            </a:r>
            <a:r>
              <a:rPr lang="pl-PL" sz="660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</a:t>
            </a:r>
            <a:r>
              <a:rPr lang="pl-PL" sz="6600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Signed</a:t>
            </a:r>
            <a:r>
              <a:rPr lang="pl-PL" sz="660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</a:t>
            </a:r>
            <a:r>
              <a:rPr lang="pl-PL" sz="6600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After</a:t>
            </a:r>
            <a:r>
              <a:rPr lang="pl-PL" sz="660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1H 2025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entury Gothic"/>
              <a:buNone/>
            </a:pPr>
            <a:r>
              <a:rPr lang="pl-PL" sz="320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(net </a:t>
            </a:r>
            <a:r>
              <a:rPr lang="pl-PL" sz="3200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amounts</a:t>
            </a:r>
            <a:r>
              <a:rPr lang="pl-PL" sz="320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)</a:t>
            </a:r>
            <a:endParaRPr lang="pl-PL" sz="32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C10BBBA-EBCE-7578-A05D-E34F2F270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  <p:sp>
        <p:nvSpPr>
          <p:cNvPr id="2" name="Google Shape;214;p6">
            <a:extLst>
              <a:ext uri="{FF2B5EF4-FFF2-40B4-BE49-F238E27FC236}">
                <a16:creationId xmlns:a16="http://schemas.microsoft.com/office/drawing/2014/main" id="{4743E121-B672-B6BD-6177-5868A7766BAA}"/>
              </a:ext>
            </a:extLst>
          </p:cNvPr>
          <p:cNvSpPr/>
          <p:nvPr/>
        </p:nvSpPr>
        <p:spPr>
          <a:xfrm>
            <a:off x="1797694" y="4406642"/>
            <a:ext cx="7838183" cy="166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Polskie Elektrownie Jądrowe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kumimoji="0" lang="pl-PL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Polish</a:t>
            </a: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Nuclear</a:t>
            </a: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Power </a:t>
            </a:r>
            <a:r>
              <a:rPr kumimoji="0" lang="pl-PL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Plants</a:t>
            </a: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tabLst/>
              <a:defRPr/>
            </a:pPr>
            <a:endParaRPr kumimoji="0" lang="pl-PL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20;p6">
            <a:extLst>
              <a:ext uri="{FF2B5EF4-FFF2-40B4-BE49-F238E27FC236}">
                <a16:creationId xmlns:a16="http://schemas.microsoft.com/office/drawing/2014/main" id="{B2C85BA0-5282-E92C-ADBC-3437F250532F}"/>
              </a:ext>
            </a:extLst>
          </p:cNvPr>
          <p:cNvSpPr/>
          <p:nvPr/>
        </p:nvSpPr>
        <p:spPr>
          <a:xfrm>
            <a:off x="1797694" y="6292916"/>
            <a:ext cx="8817898" cy="76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entury Gothic"/>
              <a:buNone/>
              <a:tabLst/>
              <a:defRPr/>
            </a:pPr>
            <a:r>
              <a:rPr kumimoji="0" lang="pl-PL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Design and </a:t>
            </a:r>
            <a:r>
              <a:rPr kumimoji="0" lang="pl-PL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construction</a:t>
            </a:r>
            <a:r>
              <a:rPr kumimoji="0" lang="pl-PL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of a 110/15 </a:t>
            </a:r>
            <a:r>
              <a:rPr kumimoji="0" lang="pl-PL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kV</a:t>
            </a:r>
            <a:r>
              <a:rPr kumimoji="0" lang="pl-PL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power</a:t>
            </a:r>
            <a:r>
              <a:rPr kumimoji="0" lang="pl-PL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substation</a:t>
            </a:r>
            <a:r>
              <a:rPr kumimoji="0" lang="pl-PL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with </a:t>
            </a:r>
            <a:r>
              <a:rPr kumimoji="0" lang="pl-PL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supply</a:t>
            </a:r>
            <a:r>
              <a:rPr kumimoji="0" lang="pl-PL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lines in Choczewo</a:t>
            </a:r>
            <a:r>
              <a:rPr lang="pl-PL" sz="4000" dirty="0"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kumimoji="0" lang="pl-PL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Poland </a:t>
            </a:r>
          </a:p>
        </p:txBody>
      </p:sp>
      <p:sp>
        <p:nvSpPr>
          <p:cNvPr id="5" name="Google Shape;228;p6">
            <a:extLst>
              <a:ext uri="{FF2B5EF4-FFF2-40B4-BE49-F238E27FC236}">
                <a16:creationId xmlns:a16="http://schemas.microsoft.com/office/drawing/2014/main" id="{198B8258-7B03-3519-06C1-7F0163006687}"/>
              </a:ext>
            </a:extLst>
          </p:cNvPr>
          <p:cNvSpPr/>
          <p:nvPr/>
        </p:nvSpPr>
        <p:spPr>
          <a:xfrm>
            <a:off x="1802259" y="10171541"/>
            <a:ext cx="5410791" cy="1197712"/>
          </a:xfrm>
          <a:prstGeom prst="rect">
            <a:avLst/>
          </a:prstGeom>
          <a:solidFill>
            <a:srgbClr val="E211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" name="Google Shape;231;p6">
            <a:extLst>
              <a:ext uri="{FF2B5EF4-FFF2-40B4-BE49-F238E27FC236}">
                <a16:creationId xmlns:a16="http://schemas.microsoft.com/office/drawing/2014/main" id="{7FEF2F4B-040F-3FA4-48D9-D49F00AB2545}"/>
              </a:ext>
            </a:extLst>
          </p:cNvPr>
          <p:cNvSpPr/>
          <p:nvPr/>
        </p:nvSpPr>
        <p:spPr>
          <a:xfrm>
            <a:off x="2046358" y="10417662"/>
            <a:ext cx="5410791" cy="734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PLN 162 </a:t>
            </a:r>
            <a:r>
              <a:rPr kumimoji="0" lang="pl-PL" sz="5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million</a:t>
            </a:r>
            <a:endParaRPr kumimoji="0" lang="pl-PL" sz="5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206;p6">
            <a:extLst>
              <a:ext uri="{FF2B5EF4-FFF2-40B4-BE49-F238E27FC236}">
                <a16:creationId xmlns:a16="http://schemas.microsoft.com/office/drawing/2014/main" id="{65BEB449-6122-87C2-8986-0EED65667ABB}"/>
              </a:ext>
            </a:extLst>
          </p:cNvPr>
          <p:cNvSpPr/>
          <p:nvPr/>
        </p:nvSpPr>
        <p:spPr>
          <a:xfrm>
            <a:off x="982310" y="2872665"/>
            <a:ext cx="9633282" cy="10055272"/>
          </a:xfrm>
          <a:prstGeom prst="rect">
            <a:avLst/>
          </a:prstGeom>
          <a:noFill/>
          <a:ln w="2540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" name="Google Shape;214;p6">
            <a:extLst>
              <a:ext uri="{FF2B5EF4-FFF2-40B4-BE49-F238E27FC236}">
                <a16:creationId xmlns:a16="http://schemas.microsoft.com/office/drawing/2014/main" id="{85D0F6AA-D511-9E8B-8B8F-92EE0BB4836F}"/>
              </a:ext>
            </a:extLst>
          </p:cNvPr>
          <p:cNvSpPr/>
          <p:nvPr/>
        </p:nvSpPr>
        <p:spPr>
          <a:xfrm>
            <a:off x="11846617" y="3424509"/>
            <a:ext cx="5942800" cy="98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Energa Operator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0;p6">
            <a:extLst>
              <a:ext uri="{FF2B5EF4-FFF2-40B4-BE49-F238E27FC236}">
                <a16:creationId xmlns:a16="http://schemas.microsoft.com/office/drawing/2014/main" id="{8B44C169-FABA-CA2C-FC04-A903CF739D57}"/>
              </a:ext>
            </a:extLst>
          </p:cNvPr>
          <p:cNvSpPr/>
          <p:nvPr/>
        </p:nvSpPr>
        <p:spPr>
          <a:xfrm>
            <a:off x="11774679" y="4556014"/>
            <a:ext cx="9308109" cy="76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entury Gothic"/>
              <a:buNone/>
              <a:tabLst/>
              <a:defRPr/>
            </a:pP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Construction of RS 110 </a:t>
            </a:r>
            <a:r>
              <a:rPr kumimoji="0" lang="pl-P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kV</a:t>
            </a: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Elbląg </a:t>
            </a:r>
            <a:r>
              <a:rPr kumimoji="0" lang="pl-P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North</a:t>
            </a: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substation</a:t>
            </a: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kumimoji="0" lang="pl-P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connections</a:t>
            </a: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kumimoji="0" lang="pl-P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cable</a:t>
            </a: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lines to the 110 </a:t>
            </a:r>
            <a:r>
              <a:rPr kumimoji="0" lang="pl-P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kV</a:t>
            </a: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grid</a:t>
            </a:r>
            <a:endParaRPr kumimoji="0" lang="pl-PL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228;p6">
            <a:extLst>
              <a:ext uri="{FF2B5EF4-FFF2-40B4-BE49-F238E27FC236}">
                <a16:creationId xmlns:a16="http://schemas.microsoft.com/office/drawing/2014/main" id="{D26CB288-2EA0-066E-7E16-B36B4EDBC3B2}"/>
              </a:ext>
            </a:extLst>
          </p:cNvPr>
          <p:cNvSpPr/>
          <p:nvPr/>
        </p:nvSpPr>
        <p:spPr>
          <a:xfrm>
            <a:off x="11774679" y="6568083"/>
            <a:ext cx="4498429" cy="982133"/>
          </a:xfrm>
          <a:prstGeom prst="rect">
            <a:avLst/>
          </a:prstGeom>
          <a:solidFill>
            <a:srgbClr val="E211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1" name="Google Shape;231;p6">
            <a:extLst>
              <a:ext uri="{FF2B5EF4-FFF2-40B4-BE49-F238E27FC236}">
                <a16:creationId xmlns:a16="http://schemas.microsoft.com/office/drawing/2014/main" id="{D17778E2-A4DE-22E9-55C2-A858D6F3FAAD}"/>
              </a:ext>
            </a:extLst>
          </p:cNvPr>
          <p:cNvSpPr/>
          <p:nvPr/>
        </p:nvSpPr>
        <p:spPr>
          <a:xfrm>
            <a:off x="12072810" y="6759919"/>
            <a:ext cx="3674993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  <a:tabLst/>
              <a:defRPr/>
            </a:pPr>
            <a:r>
              <a:rPr lang="pl-PL" sz="4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PLN 34 </a:t>
            </a:r>
            <a:r>
              <a:rPr lang="pl-PL" sz="44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million</a:t>
            </a:r>
            <a:endParaRPr lang="pl-PL" sz="4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206;p6">
            <a:extLst>
              <a:ext uri="{FF2B5EF4-FFF2-40B4-BE49-F238E27FC236}">
                <a16:creationId xmlns:a16="http://schemas.microsoft.com/office/drawing/2014/main" id="{1E0B6906-BED2-DEB6-0A69-6BC23755F275}"/>
              </a:ext>
            </a:extLst>
          </p:cNvPr>
          <p:cNvSpPr/>
          <p:nvPr/>
        </p:nvSpPr>
        <p:spPr>
          <a:xfrm>
            <a:off x="11149371" y="2872665"/>
            <a:ext cx="9598660" cy="4952950"/>
          </a:xfrm>
          <a:prstGeom prst="rect">
            <a:avLst/>
          </a:prstGeom>
          <a:noFill/>
          <a:ln w="2540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5" name="Google Shape;214;p6">
            <a:extLst>
              <a:ext uri="{FF2B5EF4-FFF2-40B4-BE49-F238E27FC236}">
                <a16:creationId xmlns:a16="http://schemas.microsoft.com/office/drawing/2014/main" id="{A76A7E10-00D7-1DBD-67D4-8DADFA1BB0C3}"/>
              </a:ext>
            </a:extLst>
          </p:cNvPr>
          <p:cNvSpPr/>
          <p:nvPr/>
        </p:nvSpPr>
        <p:spPr>
          <a:xfrm>
            <a:off x="11881239" y="8526831"/>
            <a:ext cx="5942800" cy="98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PGE Energetyka Kolejowa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0;p6">
            <a:extLst>
              <a:ext uri="{FF2B5EF4-FFF2-40B4-BE49-F238E27FC236}">
                <a16:creationId xmlns:a16="http://schemas.microsoft.com/office/drawing/2014/main" id="{091C21E0-21F3-6480-7B8B-1AF884B86E60}"/>
              </a:ext>
            </a:extLst>
          </p:cNvPr>
          <p:cNvSpPr/>
          <p:nvPr/>
        </p:nvSpPr>
        <p:spPr>
          <a:xfrm>
            <a:off x="11809302" y="9405307"/>
            <a:ext cx="8938730" cy="76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entury Gothic"/>
              <a:buNone/>
              <a:tabLst/>
              <a:defRPr/>
            </a:pP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Construction of PT Kościerzyna </a:t>
            </a:r>
            <a:r>
              <a:rPr kumimoji="0" lang="pl-P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traction</a:t>
            </a: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substation</a:t>
            </a: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pl-P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supply</a:t>
            </a: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lines, </a:t>
            </a:r>
            <a:r>
              <a:rPr kumimoji="0" lang="pl-P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traction</a:t>
            </a: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power</a:t>
            </a: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cables, return cables, </a:t>
            </a:r>
            <a:r>
              <a:rPr kumimoji="0" lang="pl-P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control</a:t>
            </a: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kumimoji="0" lang="pl-P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telecommunication</a:t>
            </a:r>
            <a:r>
              <a:rPr kumimoji="0" lang="pl-P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pl-P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systems</a:t>
            </a:r>
            <a:endParaRPr kumimoji="0" lang="pl-PL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228;p6">
            <a:extLst>
              <a:ext uri="{FF2B5EF4-FFF2-40B4-BE49-F238E27FC236}">
                <a16:creationId xmlns:a16="http://schemas.microsoft.com/office/drawing/2014/main" id="{929D192F-731A-ECB5-F97E-ACA15A6276EC}"/>
              </a:ext>
            </a:extLst>
          </p:cNvPr>
          <p:cNvSpPr/>
          <p:nvPr/>
        </p:nvSpPr>
        <p:spPr>
          <a:xfrm>
            <a:off x="11809301" y="11670405"/>
            <a:ext cx="4498429" cy="982133"/>
          </a:xfrm>
          <a:prstGeom prst="rect">
            <a:avLst/>
          </a:prstGeom>
          <a:solidFill>
            <a:srgbClr val="E211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8" name="Google Shape;231;p6">
            <a:extLst>
              <a:ext uri="{FF2B5EF4-FFF2-40B4-BE49-F238E27FC236}">
                <a16:creationId xmlns:a16="http://schemas.microsoft.com/office/drawing/2014/main" id="{612B475F-F2A9-DD79-26D5-687073E279F4}"/>
              </a:ext>
            </a:extLst>
          </p:cNvPr>
          <p:cNvSpPr/>
          <p:nvPr/>
        </p:nvSpPr>
        <p:spPr>
          <a:xfrm>
            <a:off x="12107432" y="11862241"/>
            <a:ext cx="3674993" cy="55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  <a:tabLst/>
              <a:defRPr/>
            </a:pPr>
            <a:r>
              <a:rPr kumimoji="0" lang="pl-PL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PLN 16 </a:t>
            </a:r>
            <a:r>
              <a:rPr kumimoji="0" lang="pl-PL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million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06;p6">
            <a:extLst>
              <a:ext uri="{FF2B5EF4-FFF2-40B4-BE49-F238E27FC236}">
                <a16:creationId xmlns:a16="http://schemas.microsoft.com/office/drawing/2014/main" id="{A38818F3-D8A3-3F5A-4FA8-DCCC5A447955}"/>
              </a:ext>
            </a:extLst>
          </p:cNvPr>
          <p:cNvSpPr/>
          <p:nvPr/>
        </p:nvSpPr>
        <p:spPr>
          <a:xfrm>
            <a:off x="11149371" y="7974987"/>
            <a:ext cx="9633282" cy="4952950"/>
          </a:xfrm>
          <a:prstGeom prst="rect">
            <a:avLst/>
          </a:prstGeom>
          <a:noFill/>
          <a:ln w="2540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4617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3932" y="7916538"/>
            <a:ext cx="3344740" cy="334474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/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055943" y="3187688"/>
            <a:ext cx="3344740" cy="33447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>
                <a:alpha val="69804"/>
              </a:srgbClr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337351" y="3187688"/>
            <a:ext cx="3344740" cy="334474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>
                <a:alpha val="49804"/>
              </a:srgbClr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290829" y="4261225"/>
            <a:ext cx="5100607" cy="1542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800"/>
              </a:lnSpc>
            </a:pPr>
            <a:r>
              <a:rPr lang="pl-PL" sz="10666" b="1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330</a:t>
            </a:r>
            <a:endParaRPr lang="en-US" sz="10666" b="1" dirty="0">
              <a:solidFill>
                <a:srgbClr val="3A4A6A"/>
              </a:solidFill>
              <a:latin typeface="Century Gothic" panose="020B0502020202020204" pitchFamily="34" charset="0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8795542" y="5905044"/>
            <a:ext cx="510060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Value of </a:t>
            </a:r>
            <a:r>
              <a:rPr lang="pl-PL" sz="28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contracts</a:t>
            </a:r>
            <a:r>
              <a:rPr lang="pl-PL" sz="28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pl-PL" sz="28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signed</a:t>
            </a:r>
            <a:r>
              <a:rPr lang="pl-PL" sz="28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pl-PL" sz="28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after</a:t>
            </a:r>
            <a:r>
              <a:rPr lang="pl-PL" sz="28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pl-PL" sz="2800" b="1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1H 2025</a:t>
            </a:r>
            <a:endParaRPr lang="en-US" sz="2800" b="1" dirty="0">
              <a:solidFill>
                <a:srgbClr val="3A4A6A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78FE0FA7-85FF-470E-20A1-532F147112A1}"/>
              </a:ext>
            </a:extLst>
          </p:cNvPr>
          <p:cNvSpPr txBox="1"/>
          <p:nvPr/>
        </p:nvSpPr>
        <p:spPr>
          <a:xfrm>
            <a:off x="18626322" y="4144397"/>
            <a:ext cx="5100607" cy="1542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800"/>
              </a:lnSpc>
            </a:pPr>
            <a:r>
              <a:rPr lang="pl-PL" sz="10666" b="1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246</a:t>
            </a:r>
            <a:endParaRPr lang="en-US" sz="10666" b="1" dirty="0">
              <a:solidFill>
                <a:srgbClr val="3A4A6A"/>
              </a:solidFill>
              <a:latin typeface="Century Gothic" panose="020B0502020202020204" pitchFamily="34" charset="0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6109E6D-CF94-6029-38AB-F097CD6CA87C}"/>
              </a:ext>
            </a:extLst>
          </p:cNvPr>
          <p:cNvSpPr txBox="1"/>
          <p:nvPr/>
        </p:nvSpPr>
        <p:spPr>
          <a:xfrm>
            <a:off x="5225406" y="10551163"/>
            <a:ext cx="1832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of 31 </a:t>
            </a:r>
            <a:r>
              <a:rPr lang="pl-PL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July</a:t>
            </a:r>
            <a:r>
              <a:rPr lang="pl-PL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2025</a:t>
            </a:r>
            <a:endParaRPr lang="pl-PL" sz="240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5AC2261-0B33-9360-9C85-2BF83654FD4A}"/>
              </a:ext>
            </a:extLst>
          </p:cNvPr>
          <p:cNvSpPr txBox="1"/>
          <p:nvPr/>
        </p:nvSpPr>
        <p:spPr>
          <a:xfrm>
            <a:off x="21054611" y="4967310"/>
            <a:ext cx="1832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PLN </a:t>
            </a:r>
            <a:r>
              <a:rPr lang="pl-PL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million</a:t>
            </a:r>
            <a:endParaRPr lang="pl-PL" sz="2400" dirty="0"/>
          </a:p>
        </p:txBody>
      </p:sp>
      <p:pic>
        <p:nvPicPr>
          <p:cNvPr id="18" name="Obraz 17" descr="Obraz zawierający Grafika, zrzut ekranu, projekt graficzny, Karmi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C4F342D-4DD7-53F3-7297-D22094D4D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808" y="91232"/>
            <a:ext cx="3183382" cy="985035"/>
          </a:xfrm>
          <a:prstGeom prst="rect">
            <a:avLst/>
          </a:prstGeom>
        </p:spPr>
      </p:pic>
      <p:grpSp>
        <p:nvGrpSpPr>
          <p:cNvPr id="20" name="Group 2">
            <a:extLst>
              <a:ext uri="{FF2B5EF4-FFF2-40B4-BE49-F238E27FC236}">
                <a16:creationId xmlns:a16="http://schemas.microsoft.com/office/drawing/2014/main" id="{31EBAA2A-364A-4ED9-9D08-526F92E95AA7}"/>
              </a:ext>
            </a:extLst>
          </p:cNvPr>
          <p:cNvGrpSpPr/>
          <p:nvPr/>
        </p:nvGrpSpPr>
        <p:grpSpPr>
          <a:xfrm>
            <a:off x="1603932" y="3198353"/>
            <a:ext cx="3344740" cy="3344740"/>
            <a:chOff x="0" y="0"/>
            <a:chExt cx="6350000" cy="6350000"/>
          </a:xfrm>
          <a:solidFill>
            <a:srgbClr val="CDE9ED"/>
          </a:solidFill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9165B3A5-3DF3-0E3E-38DA-5296383EC626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BB12223F-F6D6-6773-1B2D-C6677AD0F080}"/>
              </a:ext>
            </a:extLst>
          </p:cNvPr>
          <p:cNvSpPr txBox="1"/>
          <p:nvPr/>
        </p:nvSpPr>
        <p:spPr>
          <a:xfrm>
            <a:off x="5775521" y="5751821"/>
            <a:ext cx="1832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2060"/>
                </a:solidFill>
                <a:latin typeface="Century Gothic"/>
                <a:sym typeface="Century Gothic"/>
              </a:rPr>
              <a:t>as of 30 </a:t>
            </a:r>
            <a:r>
              <a:rPr lang="pl-PL" sz="2400" dirty="0" err="1">
                <a:solidFill>
                  <a:srgbClr val="002060"/>
                </a:solidFill>
                <a:latin typeface="Century Gothic"/>
                <a:sym typeface="Century Gothic"/>
              </a:rPr>
              <a:t>June</a:t>
            </a:r>
            <a:r>
              <a:rPr lang="pl-PL" sz="2400" dirty="0">
                <a:solidFill>
                  <a:srgbClr val="002060"/>
                </a:solidFill>
                <a:latin typeface="Century Gothic"/>
                <a:sym typeface="Century Gothic"/>
              </a:rPr>
              <a:t> 2025</a:t>
            </a:r>
            <a:endParaRPr lang="pl-PL" sz="2400" dirty="0"/>
          </a:p>
        </p:txBody>
      </p:sp>
      <p:sp>
        <p:nvSpPr>
          <p:cNvPr id="9" name="TextBox 9"/>
          <p:cNvSpPr txBox="1"/>
          <p:nvPr/>
        </p:nvSpPr>
        <p:spPr>
          <a:xfrm>
            <a:off x="3760577" y="4652578"/>
            <a:ext cx="5100607" cy="1542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800"/>
              </a:lnSpc>
            </a:pPr>
            <a:r>
              <a:rPr lang="pl-PL" sz="10666" b="1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727</a:t>
            </a:r>
            <a:endParaRPr lang="en-US" sz="10666" b="1" dirty="0">
              <a:solidFill>
                <a:srgbClr val="3A4A6A"/>
              </a:solidFill>
              <a:latin typeface="Century Gothic" panose="020B0502020202020204" pitchFamily="34" charset="0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E43B0069-845B-5E16-8AA7-4E05F3E953D6}"/>
              </a:ext>
            </a:extLst>
          </p:cNvPr>
          <p:cNvSpPr txBox="1"/>
          <p:nvPr/>
        </p:nvSpPr>
        <p:spPr>
          <a:xfrm>
            <a:off x="3716803" y="9129443"/>
            <a:ext cx="5100607" cy="1542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800"/>
              </a:lnSpc>
            </a:pPr>
            <a:r>
              <a:rPr lang="pl-PL" sz="10666" b="1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676</a:t>
            </a:r>
            <a:endParaRPr lang="en-US" sz="10666" b="1" dirty="0">
              <a:solidFill>
                <a:srgbClr val="3A4A6A"/>
              </a:solidFill>
              <a:latin typeface="Century Gothic" panose="020B0502020202020204" pitchFamily="34" charset="0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30" name="Google Shape;332;p9">
            <a:extLst>
              <a:ext uri="{FF2B5EF4-FFF2-40B4-BE49-F238E27FC236}">
                <a16:creationId xmlns:a16="http://schemas.microsoft.com/office/drawing/2014/main" id="{599DEFE7-281A-3CED-B893-D40607CFD651}"/>
              </a:ext>
            </a:extLst>
          </p:cNvPr>
          <p:cNvSpPr/>
          <p:nvPr/>
        </p:nvSpPr>
        <p:spPr>
          <a:xfrm>
            <a:off x="9743069" y="882317"/>
            <a:ext cx="9297222" cy="79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entury Gothic"/>
              <a:buNone/>
            </a:pPr>
            <a:r>
              <a:rPr lang="en-US" sz="40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of 31 July 2025 [PLN million]</a:t>
            </a:r>
            <a:endParaRPr sz="40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6;p9">
            <a:extLst>
              <a:ext uri="{FF2B5EF4-FFF2-40B4-BE49-F238E27FC236}">
                <a16:creationId xmlns:a16="http://schemas.microsoft.com/office/drawing/2014/main" id="{E2237D5C-C0AF-A4F9-94DC-161A9D5641CA}"/>
              </a:ext>
            </a:extLst>
          </p:cNvPr>
          <p:cNvSpPr/>
          <p:nvPr/>
        </p:nvSpPr>
        <p:spPr>
          <a:xfrm>
            <a:off x="872523" y="700876"/>
            <a:ext cx="13281989" cy="111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5600"/>
            </a:pPr>
            <a:r>
              <a:rPr lang="en-US" sz="6600" b="0" i="0" u="none" strike="noStrike" cap="none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Bac</a:t>
            </a:r>
            <a:r>
              <a:rPr lang="en-US" sz="660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klog</a:t>
            </a:r>
            <a:endParaRPr sz="66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62;p9" descr=" ">
            <a:extLst>
              <a:ext uri="{FF2B5EF4-FFF2-40B4-BE49-F238E27FC236}">
                <a16:creationId xmlns:a16="http://schemas.microsoft.com/office/drawing/2014/main" id="{359E60D0-9379-27A7-8361-51CE4949E3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4348" y="991174"/>
            <a:ext cx="19052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Group 4">
            <a:extLst>
              <a:ext uri="{FF2B5EF4-FFF2-40B4-BE49-F238E27FC236}">
                <a16:creationId xmlns:a16="http://schemas.microsoft.com/office/drawing/2014/main" id="{F292A571-B998-88BD-540D-42F50EB37C71}"/>
              </a:ext>
            </a:extLst>
          </p:cNvPr>
          <p:cNvGrpSpPr/>
          <p:nvPr/>
        </p:nvGrpSpPr>
        <p:grpSpPr>
          <a:xfrm>
            <a:off x="9260120" y="7575932"/>
            <a:ext cx="1874338" cy="1942334"/>
            <a:chOff x="0" y="0"/>
            <a:chExt cx="6350000" cy="6350000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BEDFE635-B165-4B06-7645-13CE2750E48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>
                <a:alpha val="69804"/>
              </a:srgbClr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Group 4">
            <a:extLst>
              <a:ext uri="{FF2B5EF4-FFF2-40B4-BE49-F238E27FC236}">
                <a16:creationId xmlns:a16="http://schemas.microsoft.com/office/drawing/2014/main" id="{9E116EE4-464C-D557-E50F-5D87DB3EB3F0}"/>
              </a:ext>
            </a:extLst>
          </p:cNvPr>
          <p:cNvGrpSpPr/>
          <p:nvPr/>
        </p:nvGrpSpPr>
        <p:grpSpPr>
          <a:xfrm>
            <a:off x="9294434" y="9983573"/>
            <a:ext cx="1874338" cy="1942334"/>
            <a:chOff x="0" y="0"/>
            <a:chExt cx="6350000" cy="6350000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0D668E86-56BA-AA36-E91F-3F3DBE1C0BDB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DE9ED">
                <a:alpha val="69804"/>
              </a:srgbClr>
            </a:solidFill>
          </p:spPr>
          <p:txBody>
            <a:bodyPr/>
            <a:lstStyle/>
            <a:p>
              <a:endParaRPr lang="pl-PL" sz="1867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4" name="TextBox 12">
            <a:extLst>
              <a:ext uri="{FF2B5EF4-FFF2-40B4-BE49-F238E27FC236}">
                <a16:creationId xmlns:a16="http://schemas.microsoft.com/office/drawing/2014/main" id="{580D62B0-CADB-9C6F-A13A-BCCC8D879A07}"/>
              </a:ext>
            </a:extLst>
          </p:cNvPr>
          <p:cNvSpPr txBox="1"/>
          <p:nvPr/>
        </p:nvSpPr>
        <p:spPr>
          <a:xfrm>
            <a:off x="11343531" y="5905044"/>
            <a:ext cx="504790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Value of </a:t>
            </a:r>
            <a:r>
              <a:rPr lang="pl-PL" sz="28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contracts</a:t>
            </a:r>
            <a:r>
              <a:rPr lang="pl-PL" sz="28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pl-PL" sz="28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signed</a:t>
            </a:r>
            <a:r>
              <a:rPr lang="pl-PL" sz="28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in </a:t>
            </a:r>
            <a:r>
              <a:rPr lang="pl-PL" sz="2800" b="1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1H 2025</a:t>
            </a:r>
            <a:endParaRPr lang="en-US" sz="2800" b="1" dirty="0">
              <a:solidFill>
                <a:srgbClr val="3A4A6A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45" name="TextBox 12">
            <a:extLst>
              <a:ext uri="{FF2B5EF4-FFF2-40B4-BE49-F238E27FC236}">
                <a16:creationId xmlns:a16="http://schemas.microsoft.com/office/drawing/2014/main" id="{B4A47722-54BB-1A69-C30E-0E12E03352F3}"/>
              </a:ext>
            </a:extLst>
          </p:cNvPr>
          <p:cNvSpPr txBox="1"/>
          <p:nvPr/>
        </p:nvSpPr>
        <p:spPr>
          <a:xfrm>
            <a:off x="10578553" y="11434689"/>
            <a:ext cx="538892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Installations</a:t>
            </a:r>
            <a:r>
              <a:rPr lang="pl-PL" sz="28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and </a:t>
            </a:r>
            <a:r>
              <a:rPr lang="pl-PL" sz="28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infrastructure</a:t>
            </a:r>
            <a:endParaRPr lang="en-US" sz="2800" b="1" dirty="0">
              <a:solidFill>
                <a:srgbClr val="3A4A6A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46" name="TextBox 11">
            <a:extLst>
              <a:ext uri="{FF2B5EF4-FFF2-40B4-BE49-F238E27FC236}">
                <a16:creationId xmlns:a16="http://schemas.microsoft.com/office/drawing/2014/main" id="{EFB7C3CB-844E-5E80-E01A-2221869F164D}"/>
              </a:ext>
            </a:extLst>
          </p:cNvPr>
          <p:cNvSpPr txBox="1"/>
          <p:nvPr/>
        </p:nvSpPr>
        <p:spPr>
          <a:xfrm>
            <a:off x="10578554" y="7702975"/>
            <a:ext cx="5100607" cy="1477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800"/>
              </a:lnSpc>
            </a:pPr>
            <a:r>
              <a:rPr lang="pl-PL" sz="7200" b="1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439</a:t>
            </a:r>
            <a:endParaRPr lang="en-US" sz="7200" b="1" dirty="0">
              <a:solidFill>
                <a:srgbClr val="3A4A6A"/>
              </a:solidFill>
              <a:latin typeface="Century Gothic" panose="020B0502020202020204" pitchFamily="34" charset="0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47" name="TextBox 11">
            <a:extLst>
              <a:ext uri="{FF2B5EF4-FFF2-40B4-BE49-F238E27FC236}">
                <a16:creationId xmlns:a16="http://schemas.microsoft.com/office/drawing/2014/main" id="{4A0A2FC4-E9C3-01A5-9902-3A436D58CA78}"/>
              </a:ext>
            </a:extLst>
          </p:cNvPr>
          <p:cNvSpPr txBox="1"/>
          <p:nvPr/>
        </p:nvSpPr>
        <p:spPr>
          <a:xfrm>
            <a:off x="10578553" y="10074033"/>
            <a:ext cx="5100607" cy="1477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800"/>
              </a:lnSpc>
            </a:pPr>
            <a:r>
              <a:rPr lang="pl-PL" sz="7200" b="1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237</a:t>
            </a:r>
            <a:endParaRPr lang="en-US" sz="7200" b="1" dirty="0">
              <a:solidFill>
                <a:srgbClr val="3A4A6A"/>
              </a:solidFill>
              <a:latin typeface="Century Gothic" panose="020B0502020202020204" pitchFamily="34" charset="0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578553" y="9070032"/>
            <a:ext cx="538892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Power </a:t>
            </a:r>
            <a:r>
              <a:rPr lang="pl-PL" sz="28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grid</a:t>
            </a:r>
            <a:r>
              <a:rPr lang="pl-PL" sz="2800" dirty="0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pl-PL" sz="2800" dirty="0" err="1">
                <a:solidFill>
                  <a:srgbClr val="3A4A6A"/>
                </a:solidFill>
                <a:latin typeface="Century Gothic" panose="020B0502020202020204" pitchFamily="34" charset="0"/>
                <a:ea typeface="Century Gothic Paneuropean"/>
                <a:cs typeface="Century Gothic Paneuropean"/>
                <a:sym typeface="Century Gothic Paneuropean"/>
              </a:rPr>
              <a:t>projects</a:t>
            </a:r>
            <a:endParaRPr lang="en-US" sz="2800" b="1" dirty="0">
              <a:solidFill>
                <a:srgbClr val="3A4A6A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2E11DFC9-DA87-1F04-ACD4-1E1A8D6411BE}"/>
              </a:ext>
            </a:extLst>
          </p:cNvPr>
          <p:cNvCxnSpPr>
            <a:cxnSpLocks/>
          </p:cNvCxnSpPr>
          <p:nvPr/>
        </p:nvCxnSpPr>
        <p:spPr>
          <a:xfrm>
            <a:off x="6729667" y="10562758"/>
            <a:ext cx="1499933" cy="457200"/>
          </a:xfrm>
          <a:prstGeom prst="line">
            <a:avLst/>
          </a:prstGeom>
          <a:ln>
            <a:solidFill>
              <a:srgbClr val="CDE9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EFAC538B-F1F0-77C1-43B4-44D95C70B83C}"/>
              </a:ext>
            </a:extLst>
          </p:cNvPr>
          <p:cNvCxnSpPr>
            <a:cxnSpLocks/>
          </p:cNvCxnSpPr>
          <p:nvPr/>
        </p:nvCxnSpPr>
        <p:spPr>
          <a:xfrm flipV="1">
            <a:off x="6724305" y="8411162"/>
            <a:ext cx="1505295" cy="370368"/>
          </a:xfrm>
          <a:prstGeom prst="line">
            <a:avLst/>
          </a:prstGeom>
          <a:ln>
            <a:solidFill>
              <a:srgbClr val="CDE9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 2013–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 2013–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 2013–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 2013–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 2013–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 2013–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 2013–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 2013–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 2013–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 2013–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 2013–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 2013–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 2013–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 2013–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 2013–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Pakiet Office 2013–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 2013–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 2013–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Pakiet Office 2013–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 2013–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 2013–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18352</TotalTime>
  <Words>1189</Words>
  <Application>Microsoft Office PowerPoint</Application>
  <PresentationFormat>Niestandardowy</PresentationFormat>
  <Paragraphs>371</Paragraphs>
  <Slides>24</Slides>
  <Notes>21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8" baseType="lpstr">
      <vt:lpstr>Calibri</vt:lpstr>
      <vt:lpstr>Arial</vt:lpstr>
      <vt:lpstr>Century Gothic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PptxGenJS</dc:creator>
  <cp:lastModifiedBy>Aleksandra Rucińska</cp:lastModifiedBy>
  <cp:revision>250</cp:revision>
  <cp:lastPrinted>2025-08-28T11:17:08Z</cp:lastPrinted>
  <dcterms:created xsi:type="dcterms:W3CDTF">2025-03-06T11:00:30Z</dcterms:created>
  <dcterms:modified xsi:type="dcterms:W3CDTF">2025-09-15T09:31:45Z</dcterms:modified>
</cp:coreProperties>
</file>